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69"/>
  </p:notes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  <p:sldId id="271" r:id="rId17"/>
    <p:sldId id="272" r:id="rId18"/>
    <p:sldId id="275" r:id="rId19"/>
    <p:sldId id="276" r:id="rId20"/>
    <p:sldId id="277" r:id="rId21"/>
    <p:sldId id="278" r:id="rId22"/>
    <p:sldId id="274" r:id="rId23"/>
    <p:sldId id="279" r:id="rId24"/>
    <p:sldId id="273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6" r:id="rId38"/>
    <p:sldId id="297" r:id="rId39"/>
    <p:sldId id="294" r:id="rId40"/>
    <p:sldId id="293" r:id="rId41"/>
    <p:sldId id="298" r:id="rId42"/>
    <p:sldId id="299" r:id="rId43"/>
    <p:sldId id="300" r:id="rId44"/>
    <p:sldId id="301" r:id="rId45"/>
    <p:sldId id="302" r:id="rId46"/>
    <p:sldId id="295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CD645-20D4-B040-89AC-25DA68CD123F}" v="1" dt="2024-04-29T20:19:54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94"/>
  </p:normalViewPr>
  <p:slideViewPr>
    <p:cSldViewPr snapToGrid="0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ky Nkosi" userId="008af36d-a788-476c-8ee6-ff6803a4e6a6" providerId="ADAL" clId="{C3F31195-ABD9-E146-8A6C-02A33B1055DD}"/>
    <pc:docChg chg="modSld">
      <pc:chgData name="Lucky Nkosi" userId="008af36d-a788-476c-8ee6-ff6803a4e6a6" providerId="ADAL" clId="{C3F31195-ABD9-E146-8A6C-02A33B1055DD}" dt="2024-04-29T20:28:31.609" v="0" actId="14100"/>
      <pc:docMkLst>
        <pc:docMk/>
      </pc:docMkLst>
      <pc:sldChg chg="modSp mod">
        <pc:chgData name="Lucky Nkosi" userId="008af36d-a788-476c-8ee6-ff6803a4e6a6" providerId="ADAL" clId="{C3F31195-ABD9-E146-8A6C-02A33B1055DD}" dt="2024-04-29T20:28:31.609" v="0" actId="14100"/>
        <pc:sldMkLst>
          <pc:docMk/>
          <pc:sldMk cId="4063203262" sldId="258"/>
        </pc:sldMkLst>
        <pc:spChg chg="mod">
          <ac:chgData name="Lucky Nkosi" userId="008af36d-a788-476c-8ee6-ff6803a4e6a6" providerId="ADAL" clId="{C3F31195-ABD9-E146-8A6C-02A33B1055DD}" dt="2024-04-29T20:28:31.609" v="0" actId="14100"/>
          <ac:spMkLst>
            <pc:docMk/>
            <pc:sldMk cId="4063203262" sldId="258"/>
            <ac:spMk id="2" creationId="{7AA554A3-7E2B-2CB9-9801-6A1688CF6DC4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D032B-328D-46D5-A079-27807F20B98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36F2482-A6F1-43A7-8097-F89020470C21}">
      <dgm:prSet/>
      <dgm:spPr/>
      <dgm:t>
        <a:bodyPr/>
        <a:lstStyle/>
        <a:p>
          <a:r>
            <a:rPr lang="en-ZA"/>
            <a:t>Adapter</a:t>
          </a:r>
          <a:endParaRPr lang="en-US"/>
        </a:p>
      </dgm:t>
    </dgm:pt>
    <dgm:pt modelId="{E2EB4FF6-FE7C-4A0E-BA6E-2980A9F405E7}" type="parTrans" cxnId="{2AAC966F-23E4-4817-90AB-FD161BC6AA77}">
      <dgm:prSet/>
      <dgm:spPr/>
      <dgm:t>
        <a:bodyPr/>
        <a:lstStyle/>
        <a:p>
          <a:endParaRPr lang="en-US"/>
        </a:p>
      </dgm:t>
    </dgm:pt>
    <dgm:pt modelId="{3AC354A3-F998-4D20-8B14-E256F008CC2B}" type="sibTrans" cxnId="{2AAC966F-23E4-4817-90AB-FD161BC6AA77}">
      <dgm:prSet/>
      <dgm:spPr/>
      <dgm:t>
        <a:bodyPr/>
        <a:lstStyle/>
        <a:p>
          <a:endParaRPr lang="en-US"/>
        </a:p>
      </dgm:t>
    </dgm:pt>
    <dgm:pt modelId="{4D4D8895-CEB6-4A35-8DED-C61D4E712FC6}">
      <dgm:prSet/>
      <dgm:spPr/>
      <dgm:t>
        <a:bodyPr/>
        <a:lstStyle/>
        <a:p>
          <a:r>
            <a:rPr lang="en-ZA"/>
            <a:t>Bridge</a:t>
          </a:r>
          <a:endParaRPr lang="en-US"/>
        </a:p>
      </dgm:t>
    </dgm:pt>
    <dgm:pt modelId="{98884AD9-A731-4679-852D-EDB9D17A0113}" type="parTrans" cxnId="{27CA183E-0291-4413-8AB9-6472989D85CE}">
      <dgm:prSet/>
      <dgm:spPr/>
      <dgm:t>
        <a:bodyPr/>
        <a:lstStyle/>
        <a:p>
          <a:endParaRPr lang="en-US"/>
        </a:p>
      </dgm:t>
    </dgm:pt>
    <dgm:pt modelId="{98898B4E-75AB-4C1F-8216-72C62D1133C0}" type="sibTrans" cxnId="{27CA183E-0291-4413-8AB9-6472989D85CE}">
      <dgm:prSet/>
      <dgm:spPr/>
      <dgm:t>
        <a:bodyPr/>
        <a:lstStyle/>
        <a:p>
          <a:endParaRPr lang="en-US"/>
        </a:p>
      </dgm:t>
    </dgm:pt>
    <dgm:pt modelId="{18822A3B-8868-44D4-B0CF-04B9D29A6C8D}">
      <dgm:prSet/>
      <dgm:spPr/>
      <dgm:t>
        <a:bodyPr/>
        <a:lstStyle/>
        <a:p>
          <a:r>
            <a:rPr lang="en-ZA"/>
            <a:t>Composite</a:t>
          </a:r>
          <a:endParaRPr lang="en-US"/>
        </a:p>
      </dgm:t>
    </dgm:pt>
    <dgm:pt modelId="{23638CDB-E33A-4F80-B24D-D11276D0A592}" type="parTrans" cxnId="{06E69B6C-9C83-4CDB-BD3E-B269D549885C}">
      <dgm:prSet/>
      <dgm:spPr/>
      <dgm:t>
        <a:bodyPr/>
        <a:lstStyle/>
        <a:p>
          <a:endParaRPr lang="en-US"/>
        </a:p>
      </dgm:t>
    </dgm:pt>
    <dgm:pt modelId="{7C25F526-699D-460C-BE07-6A366CA73F00}" type="sibTrans" cxnId="{06E69B6C-9C83-4CDB-BD3E-B269D549885C}">
      <dgm:prSet/>
      <dgm:spPr/>
      <dgm:t>
        <a:bodyPr/>
        <a:lstStyle/>
        <a:p>
          <a:endParaRPr lang="en-US"/>
        </a:p>
      </dgm:t>
    </dgm:pt>
    <dgm:pt modelId="{4C79D15A-3D75-4F73-955C-8EA2B0839493}">
      <dgm:prSet/>
      <dgm:spPr/>
      <dgm:t>
        <a:bodyPr/>
        <a:lstStyle/>
        <a:p>
          <a:r>
            <a:rPr lang="en-ZA"/>
            <a:t>Decorator</a:t>
          </a:r>
          <a:endParaRPr lang="en-US"/>
        </a:p>
      </dgm:t>
    </dgm:pt>
    <dgm:pt modelId="{EE1919F5-EBC7-4CE0-8412-8F4070E5F712}" type="parTrans" cxnId="{CECEFF32-4019-45AC-9D03-4DF73F2B0682}">
      <dgm:prSet/>
      <dgm:spPr/>
      <dgm:t>
        <a:bodyPr/>
        <a:lstStyle/>
        <a:p>
          <a:endParaRPr lang="en-US"/>
        </a:p>
      </dgm:t>
    </dgm:pt>
    <dgm:pt modelId="{8F0AD941-CB00-47DD-B053-55DE1842F538}" type="sibTrans" cxnId="{CECEFF32-4019-45AC-9D03-4DF73F2B0682}">
      <dgm:prSet/>
      <dgm:spPr/>
      <dgm:t>
        <a:bodyPr/>
        <a:lstStyle/>
        <a:p>
          <a:endParaRPr lang="en-US"/>
        </a:p>
      </dgm:t>
    </dgm:pt>
    <dgm:pt modelId="{D7A909F4-4925-43AB-94AF-90C1F717B5ED}">
      <dgm:prSet/>
      <dgm:spPr/>
      <dgm:t>
        <a:bodyPr/>
        <a:lstStyle/>
        <a:p>
          <a:r>
            <a:rPr lang="en-ZA"/>
            <a:t>Façade</a:t>
          </a:r>
          <a:endParaRPr lang="en-US"/>
        </a:p>
      </dgm:t>
    </dgm:pt>
    <dgm:pt modelId="{2C7B5909-80A6-4127-BB85-E56BF3E731B2}" type="parTrans" cxnId="{C32BDDFF-9DA4-4EB1-B75F-2320B05F5501}">
      <dgm:prSet/>
      <dgm:spPr/>
      <dgm:t>
        <a:bodyPr/>
        <a:lstStyle/>
        <a:p>
          <a:endParaRPr lang="en-US"/>
        </a:p>
      </dgm:t>
    </dgm:pt>
    <dgm:pt modelId="{7DF6D222-7AF1-4321-950B-777F96970124}" type="sibTrans" cxnId="{C32BDDFF-9DA4-4EB1-B75F-2320B05F5501}">
      <dgm:prSet/>
      <dgm:spPr/>
      <dgm:t>
        <a:bodyPr/>
        <a:lstStyle/>
        <a:p>
          <a:endParaRPr lang="en-US"/>
        </a:p>
      </dgm:t>
    </dgm:pt>
    <dgm:pt modelId="{62242BB2-BC9B-48A6-A44B-FE649DA722F9}">
      <dgm:prSet/>
      <dgm:spPr/>
      <dgm:t>
        <a:bodyPr/>
        <a:lstStyle/>
        <a:p>
          <a:r>
            <a:rPr lang="en-ZA"/>
            <a:t>Flyweight</a:t>
          </a:r>
          <a:endParaRPr lang="en-US"/>
        </a:p>
      </dgm:t>
    </dgm:pt>
    <dgm:pt modelId="{E429AA5F-9A8C-4AE7-95A1-7718CAAFCD74}" type="parTrans" cxnId="{0A079576-B202-42F2-9D62-4ED9CAD10A99}">
      <dgm:prSet/>
      <dgm:spPr/>
      <dgm:t>
        <a:bodyPr/>
        <a:lstStyle/>
        <a:p>
          <a:endParaRPr lang="en-US"/>
        </a:p>
      </dgm:t>
    </dgm:pt>
    <dgm:pt modelId="{CE66F203-4A00-4A05-83D1-72AFC5F0FAD5}" type="sibTrans" cxnId="{0A079576-B202-42F2-9D62-4ED9CAD10A99}">
      <dgm:prSet/>
      <dgm:spPr/>
      <dgm:t>
        <a:bodyPr/>
        <a:lstStyle/>
        <a:p>
          <a:endParaRPr lang="en-US"/>
        </a:p>
      </dgm:t>
    </dgm:pt>
    <dgm:pt modelId="{9F4BBD5D-BD00-4AAE-8EC2-DD7653F26047}">
      <dgm:prSet/>
      <dgm:spPr/>
      <dgm:t>
        <a:bodyPr/>
        <a:lstStyle/>
        <a:p>
          <a:r>
            <a:rPr lang="en-ZA"/>
            <a:t>Proxy</a:t>
          </a:r>
          <a:endParaRPr lang="en-US"/>
        </a:p>
      </dgm:t>
    </dgm:pt>
    <dgm:pt modelId="{F6A1965A-600C-4184-B324-D23244755122}" type="parTrans" cxnId="{B0D26C98-D09B-4E84-A7C8-0911C09027BF}">
      <dgm:prSet/>
      <dgm:spPr/>
      <dgm:t>
        <a:bodyPr/>
        <a:lstStyle/>
        <a:p>
          <a:endParaRPr lang="en-US"/>
        </a:p>
      </dgm:t>
    </dgm:pt>
    <dgm:pt modelId="{15941C51-985E-4139-9EE0-11729F125BE5}" type="sibTrans" cxnId="{B0D26C98-D09B-4E84-A7C8-0911C09027BF}">
      <dgm:prSet/>
      <dgm:spPr/>
      <dgm:t>
        <a:bodyPr/>
        <a:lstStyle/>
        <a:p>
          <a:endParaRPr lang="en-US"/>
        </a:p>
      </dgm:t>
    </dgm:pt>
    <dgm:pt modelId="{0EA3CCF9-A71A-AA4C-AD07-4AD7E8C7CB4B}" type="pres">
      <dgm:prSet presAssocID="{2F3D032B-328D-46D5-A079-27807F20B98A}" presName="diagram" presStyleCnt="0">
        <dgm:presLayoutVars>
          <dgm:dir/>
          <dgm:resizeHandles val="exact"/>
        </dgm:presLayoutVars>
      </dgm:prSet>
      <dgm:spPr/>
    </dgm:pt>
    <dgm:pt modelId="{419C84EB-E991-0144-A294-97774CC39734}" type="pres">
      <dgm:prSet presAssocID="{636F2482-A6F1-43A7-8097-F89020470C21}" presName="node" presStyleLbl="node1" presStyleIdx="0" presStyleCnt="7">
        <dgm:presLayoutVars>
          <dgm:bulletEnabled val="1"/>
        </dgm:presLayoutVars>
      </dgm:prSet>
      <dgm:spPr/>
    </dgm:pt>
    <dgm:pt modelId="{AF297F7F-FDEA-DD4B-BAE3-197E8E201ABD}" type="pres">
      <dgm:prSet presAssocID="{3AC354A3-F998-4D20-8B14-E256F008CC2B}" presName="sibTrans" presStyleCnt="0"/>
      <dgm:spPr/>
    </dgm:pt>
    <dgm:pt modelId="{CB580B87-863A-984B-BEB2-1D2DA2ACB03A}" type="pres">
      <dgm:prSet presAssocID="{4D4D8895-CEB6-4A35-8DED-C61D4E712FC6}" presName="node" presStyleLbl="node1" presStyleIdx="1" presStyleCnt="7">
        <dgm:presLayoutVars>
          <dgm:bulletEnabled val="1"/>
        </dgm:presLayoutVars>
      </dgm:prSet>
      <dgm:spPr/>
    </dgm:pt>
    <dgm:pt modelId="{77635AD5-BF0E-3148-94C7-FB88289D6BCC}" type="pres">
      <dgm:prSet presAssocID="{98898B4E-75AB-4C1F-8216-72C62D1133C0}" presName="sibTrans" presStyleCnt="0"/>
      <dgm:spPr/>
    </dgm:pt>
    <dgm:pt modelId="{A05D1CBE-D847-A440-929F-B3C1E0C1FF54}" type="pres">
      <dgm:prSet presAssocID="{18822A3B-8868-44D4-B0CF-04B9D29A6C8D}" presName="node" presStyleLbl="node1" presStyleIdx="2" presStyleCnt="7">
        <dgm:presLayoutVars>
          <dgm:bulletEnabled val="1"/>
        </dgm:presLayoutVars>
      </dgm:prSet>
      <dgm:spPr/>
    </dgm:pt>
    <dgm:pt modelId="{000441E2-97D8-8D40-8C63-7BF9EAEEFCB5}" type="pres">
      <dgm:prSet presAssocID="{7C25F526-699D-460C-BE07-6A366CA73F00}" presName="sibTrans" presStyleCnt="0"/>
      <dgm:spPr/>
    </dgm:pt>
    <dgm:pt modelId="{59D54941-17B2-5E46-8E10-AFF5F7417EC0}" type="pres">
      <dgm:prSet presAssocID="{4C79D15A-3D75-4F73-955C-8EA2B0839493}" presName="node" presStyleLbl="node1" presStyleIdx="3" presStyleCnt="7">
        <dgm:presLayoutVars>
          <dgm:bulletEnabled val="1"/>
        </dgm:presLayoutVars>
      </dgm:prSet>
      <dgm:spPr/>
    </dgm:pt>
    <dgm:pt modelId="{68D5178D-5CA6-664E-9C1C-9B841B055852}" type="pres">
      <dgm:prSet presAssocID="{8F0AD941-CB00-47DD-B053-55DE1842F538}" presName="sibTrans" presStyleCnt="0"/>
      <dgm:spPr/>
    </dgm:pt>
    <dgm:pt modelId="{7FEB4518-A567-1845-A1E6-902651C88F62}" type="pres">
      <dgm:prSet presAssocID="{D7A909F4-4925-43AB-94AF-90C1F717B5ED}" presName="node" presStyleLbl="node1" presStyleIdx="4" presStyleCnt="7">
        <dgm:presLayoutVars>
          <dgm:bulletEnabled val="1"/>
        </dgm:presLayoutVars>
      </dgm:prSet>
      <dgm:spPr/>
    </dgm:pt>
    <dgm:pt modelId="{527F44DC-D2D4-D34A-B753-9C5F624A0659}" type="pres">
      <dgm:prSet presAssocID="{7DF6D222-7AF1-4321-950B-777F96970124}" presName="sibTrans" presStyleCnt="0"/>
      <dgm:spPr/>
    </dgm:pt>
    <dgm:pt modelId="{546DA528-5771-8846-AB28-868CD7DA3CD8}" type="pres">
      <dgm:prSet presAssocID="{62242BB2-BC9B-48A6-A44B-FE649DA722F9}" presName="node" presStyleLbl="node1" presStyleIdx="5" presStyleCnt="7">
        <dgm:presLayoutVars>
          <dgm:bulletEnabled val="1"/>
        </dgm:presLayoutVars>
      </dgm:prSet>
      <dgm:spPr/>
    </dgm:pt>
    <dgm:pt modelId="{3E0B3A0C-19B9-A14D-8986-7B1138B97541}" type="pres">
      <dgm:prSet presAssocID="{CE66F203-4A00-4A05-83D1-72AFC5F0FAD5}" presName="sibTrans" presStyleCnt="0"/>
      <dgm:spPr/>
    </dgm:pt>
    <dgm:pt modelId="{58C4EE9D-FF2D-1D46-8A6F-F15D42B08A86}" type="pres">
      <dgm:prSet presAssocID="{9F4BBD5D-BD00-4AAE-8EC2-DD7653F26047}" presName="node" presStyleLbl="node1" presStyleIdx="6" presStyleCnt="7">
        <dgm:presLayoutVars>
          <dgm:bulletEnabled val="1"/>
        </dgm:presLayoutVars>
      </dgm:prSet>
      <dgm:spPr/>
    </dgm:pt>
  </dgm:ptLst>
  <dgm:cxnLst>
    <dgm:cxn modelId="{F2DDE123-AF5F-F641-B6A8-8232E5D38337}" type="presOf" srcId="{2F3D032B-328D-46D5-A079-27807F20B98A}" destId="{0EA3CCF9-A71A-AA4C-AD07-4AD7E8C7CB4B}" srcOrd="0" destOrd="0" presId="urn:microsoft.com/office/officeart/2005/8/layout/default"/>
    <dgm:cxn modelId="{CECEFF32-4019-45AC-9D03-4DF73F2B0682}" srcId="{2F3D032B-328D-46D5-A079-27807F20B98A}" destId="{4C79D15A-3D75-4F73-955C-8EA2B0839493}" srcOrd="3" destOrd="0" parTransId="{EE1919F5-EBC7-4CE0-8412-8F4070E5F712}" sibTransId="{8F0AD941-CB00-47DD-B053-55DE1842F538}"/>
    <dgm:cxn modelId="{27CA183E-0291-4413-8AB9-6472989D85CE}" srcId="{2F3D032B-328D-46D5-A079-27807F20B98A}" destId="{4D4D8895-CEB6-4A35-8DED-C61D4E712FC6}" srcOrd="1" destOrd="0" parTransId="{98884AD9-A731-4679-852D-EDB9D17A0113}" sibTransId="{98898B4E-75AB-4C1F-8216-72C62D1133C0}"/>
    <dgm:cxn modelId="{B4AAF346-5C55-F645-BA62-FD36093A964F}" type="presOf" srcId="{18822A3B-8868-44D4-B0CF-04B9D29A6C8D}" destId="{A05D1CBE-D847-A440-929F-B3C1E0C1FF54}" srcOrd="0" destOrd="0" presId="urn:microsoft.com/office/officeart/2005/8/layout/default"/>
    <dgm:cxn modelId="{FF13646C-A1D2-9E42-8D15-1C6C855B52C7}" type="presOf" srcId="{4C79D15A-3D75-4F73-955C-8EA2B0839493}" destId="{59D54941-17B2-5E46-8E10-AFF5F7417EC0}" srcOrd="0" destOrd="0" presId="urn:microsoft.com/office/officeart/2005/8/layout/default"/>
    <dgm:cxn modelId="{06E69B6C-9C83-4CDB-BD3E-B269D549885C}" srcId="{2F3D032B-328D-46D5-A079-27807F20B98A}" destId="{18822A3B-8868-44D4-B0CF-04B9D29A6C8D}" srcOrd="2" destOrd="0" parTransId="{23638CDB-E33A-4F80-B24D-D11276D0A592}" sibTransId="{7C25F526-699D-460C-BE07-6A366CA73F00}"/>
    <dgm:cxn modelId="{2AAC966F-23E4-4817-90AB-FD161BC6AA77}" srcId="{2F3D032B-328D-46D5-A079-27807F20B98A}" destId="{636F2482-A6F1-43A7-8097-F89020470C21}" srcOrd="0" destOrd="0" parTransId="{E2EB4FF6-FE7C-4A0E-BA6E-2980A9F405E7}" sibTransId="{3AC354A3-F998-4D20-8B14-E256F008CC2B}"/>
    <dgm:cxn modelId="{0A079576-B202-42F2-9D62-4ED9CAD10A99}" srcId="{2F3D032B-328D-46D5-A079-27807F20B98A}" destId="{62242BB2-BC9B-48A6-A44B-FE649DA722F9}" srcOrd="5" destOrd="0" parTransId="{E429AA5F-9A8C-4AE7-95A1-7718CAAFCD74}" sibTransId="{CE66F203-4A00-4A05-83D1-72AFC5F0FAD5}"/>
    <dgm:cxn modelId="{00B0DC78-8B12-BE44-AF66-4FF3A02389DF}" type="presOf" srcId="{D7A909F4-4925-43AB-94AF-90C1F717B5ED}" destId="{7FEB4518-A567-1845-A1E6-902651C88F62}" srcOrd="0" destOrd="0" presId="urn:microsoft.com/office/officeart/2005/8/layout/default"/>
    <dgm:cxn modelId="{B0D26C98-D09B-4E84-A7C8-0911C09027BF}" srcId="{2F3D032B-328D-46D5-A079-27807F20B98A}" destId="{9F4BBD5D-BD00-4AAE-8EC2-DD7653F26047}" srcOrd="6" destOrd="0" parTransId="{F6A1965A-600C-4184-B324-D23244755122}" sibTransId="{15941C51-985E-4139-9EE0-11729F125BE5}"/>
    <dgm:cxn modelId="{63B658A9-80F4-8E47-814B-96A6FDC93B2A}" type="presOf" srcId="{62242BB2-BC9B-48A6-A44B-FE649DA722F9}" destId="{546DA528-5771-8846-AB28-868CD7DA3CD8}" srcOrd="0" destOrd="0" presId="urn:microsoft.com/office/officeart/2005/8/layout/default"/>
    <dgm:cxn modelId="{7E1121B3-3EDE-8449-88CD-EC5CAC8C7DD8}" type="presOf" srcId="{636F2482-A6F1-43A7-8097-F89020470C21}" destId="{419C84EB-E991-0144-A294-97774CC39734}" srcOrd="0" destOrd="0" presId="urn:microsoft.com/office/officeart/2005/8/layout/default"/>
    <dgm:cxn modelId="{079E34CA-E939-0045-BDEA-4E21157CA477}" type="presOf" srcId="{4D4D8895-CEB6-4A35-8DED-C61D4E712FC6}" destId="{CB580B87-863A-984B-BEB2-1D2DA2ACB03A}" srcOrd="0" destOrd="0" presId="urn:microsoft.com/office/officeart/2005/8/layout/default"/>
    <dgm:cxn modelId="{42AB43F8-D934-A641-A996-990E4EE3B921}" type="presOf" srcId="{9F4BBD5D-BD00-4AAE-8EC2-DD7653F26047}" destId="{58C4EE9D-FF2D-1D46-8A6F-F15D42B08A86}" srcOrd="0" destOrd="0" presId="urn:microsoft.com/office/officeart/2005/8/layout/default"/>
    <dgm:cxn modelId="{C32BDDFF-9DA4-4EB1-B75F-2320B05F5501}" srcId="{2F3D032B-328D-46D5-A079-27807F20B98A}" destId="{D7A909F4-4925-43AB-94AF-90C1F717B5ED}" srcOrd="4" destOrd="0" parTransId="{2C7B5909-80A6-4127-BB85-E56BF3E731B2}" sibTransId="{7DF6D222-7AF1-4321-950B-777F96970124}"/>
    <dgm:cxn modelId="{75382F54-BB5B-2B41-8481-DEB2D26D820F}" type="presParOf" srcId="{0EA3CCF9-A71A-AA4C-AD07-4AD7E8C7CB4B}" destId="{419C84EB-E991-0144-A294-97774CC39734}" srcOrd="0" destOrd="0" presId="urn:microsoft.com/office/officeart/2005/8/layout/default"/>
    <dgm:cxn modelId="{DC935E80-93B5-7643-AD39-5046896F7755}" type="presParOf" srcId="{0EA3CCF9-A71A-AA4C-AD07-4AD7E8C7CB4B}" destId="{AF297F7F-FDEA-DD4B-BAE3-197E8E201ABD}" srcOrd="1" destOrd="0" presId="urn:microsoft.com/office/officeart/2005/8/layout/default"/>
    <dgm:cxn modelId="{77760939-6888-2749-A540-DEEBA23E8970}" type="presParOf" srcId="{0EA3CCF9-A71A-AA4C-AD07-4AD7E8C7CB4B}" destId="{CB580B87-863A-984B-BEB2-1D2DA2ACB03A}" srcOrd="2" destOrd="0" presId="urn:microsoft.com/office/officeart/2005/8/layout/default"/>
    <dgm:cxn modelId="{B7FB4CA3-0D28-1044-BF29-4A97CDE306E4}" type="presParOf" srcId="{0EA3CCF9-A71A-AA4C-AD07-4AD7E8C7CB4B}" destId="{77635AD5-BF0E-3148-94C7-FB88289D6BCC}" srcOrd="3" destOrd="0" presId="urn:microsoft.com/office/officeart/2005/8/layout/default"/>
    <dgm:cxn modelId="{2C2E61EE-5B92-7F4E-93BB-24F61731AF3D}" type="presParOf" srcId="{0EA3CCF9-A71A-AA4C-AD07-4AD7E8C7CB4B}" destId="{A05D1CBE-D847-A440-929F-B3C1E0C1FF54}" srcOrd="4" destOrd="0" presId="urn:microsoft.com/office/officeart/2005/8/layout/default"/>
    <dgm:cxn modelId="{37FA5B36-69C3-2349-AB60-29B6448A3454}" type="presParOf" srcId="{0EA3CCF9-A71A-AA4C-AD07-4AD7E8C7CB4B}" destId="{000441E2-97D8-8D40-8C63-7BF9EAEEFCB5}" srcOrd="5" destOrd="0" presId="urn:microsoft.com/office/officeart/2005/8/layout/default"/>
    <dgm:cxn modelId="{5BA78749-D4FA-2A49-B9B5-33E9B827C813}" type="presParOf" srcId="{0EA3CCF9-A71A-AA4C-AD07-4AD7E8C7CB4B}" destId="{59D54941-17B2-5E46-8E10-AFF5F7417EC0}" srcOrd="6" destOrd="0" presId="urn:microsoft.com/office/officeart/2005/8/layout/default"/>
    <dgm:cxn modelId="{6A4F60F2-1866-574C-85FC-4932E07FF87C}" type="presParOf" srcId="{0EA3CCF9-A71A-AA4C-AD07-4AD7E8C7CB4B}" destId="{68D5178D-5CA6-664E-9C1C-9B841B055852}" srcOrd="7" destOrd="0" presId="urn:microsoft.com/office/officeart/2005/8/layout/default"/>
    <dgm:cxn modelId="{28AD8DBA-78DB-A845-A006-F48ED8ED660A}" type="presParOf" srcId="{0EA3CCF9-A71A-AA4C-AD07-4AD7E8C7CB4B}" destId="{7FEB4518-A567-1845-A1E6-902651C88F62}" srcOrd="8" destOrd="0" presId="urn:microsoft.com/office/officeart/2005/8/layout/default"/>
    <dgm:cxn modelId="{3C65B677-0479-B44B-BED7-75E5BB48A2A5}" type="presParOf" srcId="{0EA3CCF9-A71A-AA4C-AD07-4AD7E8C7CB4B}" destId="{527F44DC-D2D4-D34A-B753-9C5F624A0659}" srcOrd="9" destOrd="0" presId="urn:microsoft.com/office/officeart/2005/8/layout/default"/>
    <dgm:cxn modelId="{B2D98F00-BDB7-9F46-ACC4-906CBA4AB5E0}" type="presParOf" srcId="{0EA3CCF9-A71A-AA4C-AD07-4AD7E8C7CB4B}" destId="{546DA528-5771-8846-AB28-868CD7DA3CD8}" srcOrd="10" destOrd="0" presId="urn:microsoft.com/office/officeart/2005/8/layout/default"/>
    <dgm:cxn modelId="{71C54085-C450-C146-BBB0-65023D841638}" type="presParOf" srcId="{0EA3CCF9-A71A-AA4C-AD07-4AD7E8C7CB4B}" destId="{3E0B3A0C-19B9-A14D-8986-7B1138B97541}" srcOrd="11" destOrd="0" presId="urn:microsoft.com/office/officeart/2005/8/layout/default"/>
    <dgm:cxn modelId="{74EAFB86-AA4C-8445-A81D-BD8728409E79}" type="presParOf" srcId="{0EA3CCF9-A71A-AA4C-AD07-4AD7E8C7CB4B}" destId="{58C4EE9D-FF2D-1D46-8A6F-F15D42B08A8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2BDDB5-81B0-4B41-A0F6-4E71C9DDAD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4C54C1-E177-4021-A172-58451BC0B7BE}">
      <dgm:prSet/>
      <dgm:spPr/>
      <dgm:t>
        <a:bodyPr/>
        <a:lstStyle/>
        <a:p>
          <a:r>
            <a:rPr lang="en-ZA"/>
            <a:t>The </a:t>
          </a:r>
          <a:r>
            <a:rPr lang="en-ZA" b="1"/>
            <a:t>adapter pattern</a:t>
          </a:r>
          <a:r>
            <a:rPr lang="en-ZA"/>
            <a:t>, also called the </a:t>
          </a:r>
          <a:r>
            <a:rPr lang="en-ZA" b="1"/>
            <a:t>wrapper pattern</a:t>
          </a:r>
          <a:r>
            <a:rPr lang="en-ZA"/>
            <a:t>, allows the interface of a class to be used as another interface for a different class</a:t>
          </a:r>
          <a:endParaRPr lang="en-US"/>
        </a:p>
      </dgm:t>
    </dgm:pt>
    <dgm:pt modelId="{AAD0420B-7209-4BFE-BDD1-936CDBCE64D2}" type="parTrans" cxnId="{D3EEBE95-207A-416F-A791-1A3D40E1C240}">
      <dgm:prSet/>
      <dgm:spPr/>
      <dgm:t>
        <a:bodyPr/>
        <a:lstStyle/>
        <a:p>
          <a:endParaRPr lang="en-US"/>
        </a:p>
      </dgm:t>
    </dgm:pt>
    <dgm:pt modelId="{6C5F98E2-EB40-41CC-B17D-9918E5F09415}" type="sibTrans" cxnId="{D3EEBE95-207A-416F-A791-1A3D40E1C240}">
      <dgm:prSet/>
      <dgm:spPr/>
      <dgm:t>
        <a:bodyPr/>
        <a:lstStyle/>
        <a:p>
          <a:endParaRPr lang="en-US"/>
        </a:p>
      </dgm:t>
    </dgm:pt>
    <dgm:pt modelId="{A9C811CC-A842-4254-8685-6C2945E29D4C}">
      <dgm:prSet/>
      <dgm:spPr/>
      <dgm:t>
        <a:bodyPr/>
        <a:lstStyle/>
        <a:p>
          <a:r>
            <a:rPr lang="en-ZA"/>
            <a:t>With the adapter pattern, you can ensure that two classes that expect different interfaces can still communicate</a:t>
          </a:r>
          <a:endParaRPr lang="en-US"/>
        </a:p>
      </dgm:t>
    </dgm:pt>
    <dgm:pt modelId="{140BDAC6-D553-4F5A-956F-ED69694E9F26}" type="parTrans" cxnId="{F863EA62-CE68-4E50-8ADD-48A66771D9C3}">
      <dgm:prSet/>
      <dgm:spPr/>
      <dgm:t>
        <a:bodyPr/>
        <a:lstStyle/>
        <a:p>
          <a:endParaRPr lang="en-US"/>
        </a:p>
      </dgm:t>
    </dgm:pt>
    <dgm:pt modelId="{D47594E6-6359-44FB-A9FE-E4FD844C637B}" type="sibTrans" cxnId="{F863EA62-CE68-4E50-8ADD-48A66771D9C3}">
      <dgm:prSet/>
      <dgm:spPr/>
      <dgm:t>
        <a:bodyPr/>
        <a:lstStyle/>
        <a:p>
          <a:endParaRPr lang="en-US"/>
        </a:p>
      </dgm:t>
    </dgm:pt>
    <dgm:pt modelId="{48D7FF99-48BD-4820-9E02-3C63CFF14913}">
      <dgm:prSet/>
      <dgm:spPr/>
      <dgm:t>
        <a:bodyPr/>
        <a:lstStyle/>
        <a:p>
          <a:r>
            <a:rPr lang="en-ZA"/>
            <a:t>Two variants: </a:t>
          </a:r>
          <a:r>
            <a:rPr lang="en-ZA" b="1"/>
            <a:t>object adapter </a:t>
          </a:r>
          <a:r>
            <a:rPr lang="en-ZA"/>
            <a:t>and </a:t>
          </a:r>
          <a:r>
            <a:rPr lang="en-ZA" b="1"/>
            <a:t>class adapter</a:t>
          </a:r>
          <a:endParaRPr lang="en-US"/>
        </a:p>
      </dgm:t>
    </dgm:pt>
    <dgm:pt modelId="{78D174EC-391D-43F0-94EB-3958EB3A6FDD}" type="parTrans" cxnId="{A4626814-40D4-4CBB-86C0-0358CB410220}">
      <dgm:prSet/>
      <dgm:spPr/>
      <dgm:t>
        <a:bodyPr/>
        <a:lstStyle/>
        <a:p>
          <a:endParaRPr lang="en-US"/>
        </a:p>
      </dgm:t>
    </dgm:pt>
    <dgm:pt modelId="{E007121D-CA5E-423B-801F-9273B3E72F7F}" type="sibTrans" cxnId="{A4626814-40D4-4CBB-86C0-0358CB410220}">
      <dgm:prSet/>
      <dgm:spPr/>
      <dgm:t>
        <a:bodyPr/>
        <a:lstStyle/>
        <a:p>
          <a:endParaRPr lang="en-US"/>
        </a:p>
      </dgm:t>
    </dgm:pt>
    <dgm:pt modelId="{8F16ADFF-F1F4-41D6-ACB6-8DC93D5F2AF8}" type="pres">
      <dgm:prSet presAssocID="{342BDDB5-81B0-4B41-A0F6-4E71C9DDAD32}" presName="root" presStyleCnt="0">
        <dgm:presLayoutVars>
          <dgm:dir/>
          <dgm:resizeHandles val="exact"/>
        </dgm:presLayoutVars>
      </dgm:prSet>
      <dgm:spPr/>
    </dgm:pt>
    <dgm:pt modelId="{90127C08-3B06-477F-A3BB-ED8E36B83849}" type="pres">
      <dgm:prSet presAssocID="{7D4C54C1-E177-4021-A172-58451BC0B7BE}" presName="compNode" presStyleCnt="0"/>
      <dgm:spPr/>
    </dgm:pt>
    <dgm:pt modelId="{12A46022-0DE9-406E-B4F1-D8209C285645}" type="pres">
      <dgm:prSet presAssocID="{7D4C54C1-E177-4021-A172-58451BC0B7BE}" presName="bgRect" presStyleLbl="bgShp" presStyleIdx="0" presStyleCnt="3"/>
      <dgm:spPr/>
    </dgm:pt>
    <dgm:pt modelId="{F3812C14-4379-4E24-AD18-098DA3CC796C}" type="pres">
      <dgm:prSet presAssocID="{7D4C54C1-E177-4021-A172-58451BC0B7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FAF391A-AA90-4A41-9A51-30CE553BB5E8}" type="pres">
      <dgm:prSet presAssocID="{7D4C54C1-E177-4021-A172-58451BC0B7BE}" presName="spaceRect" presStyleCnt="0"/>
      <dgm:spPr/>
    </dgm:pt>
    <dgm:pt modelId="{161D5FBE-FE4A-43DC-B528-3C47C9E177BA}" type="pres">
      <dgm:prSet presAssocID="{7D4C54C1-E177-4021-A172-58451BC0B7BE}" presName="parTx" presStyleLbl="revTx" presStyleIdx="0" presStyleCnt="3">
        <dgm:presLayoutVars>
          <dgm:chMax val="0"/>
          <dgm:chPref val="0"/>
        </dgm:presLayoutVars>
      </dgm:prSet>
      <dgm:spPr/>
    </dgm:pt>
    <dgm:pt modelId="{55460AF7-04E9-4F6D-8D9D-BA3CA63FE0A0}" type="pres">
      <dgm:prSet presAssocID="{6C5F98E2-EB40-41CC-B17D-9918E5F09415}" presName="sibTrans" presStyleCnt="0"/>
      <dgm:spPr/>
    </dgm:pt>
    <dgm:pt modelId="{0AEB6E6D-B857-4587-8071-F789E621D454}" type="pres">
      <dgm:prSet presAssocID="{A9C811CC-A842-4254-8685-6C2945E29D4C}" presName="compNode" presStyleCnt="0"/>
      <dgm:spPr/>
    </dgm:pt>
    <dgm:pt modelId="{89AF5EA9-F455-4DD2-B258-62A361B6747C}" type="pres">
      <dgm:prSet presAssocID="{A9C811CC-A842-4254-8685-6C2945E29D4C}" presName="bgRect" presStyleLbl="bgShp" presStyleIdx="1" presStyleCnt="3"/>
      <dgm:spPr/>
    </dgm:pt>
    <dgm:pt modelId="{3E55C811-41B4-4759-A8C3-1934029AF13A}" type="pres">
      <dgm:prSet presAssocID="{A9C811CC-A842-4254-8685-6C2945E29D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3018C99-F9EC-4D87-95C9-88FC2FB7F59C}" type="pres">
      <dgm:prSet presAssocID="{A9C811CC-A842-4254-8685-6C2945E29D4C}" presName="spaceRect" presStyleCnt="0"/>
      <dgm:spPr/>
    </dgm:pt>
    <dgm:pt modelId="{0B2E4140-A925-4981-9A05-FE5E0FC786C2}" type="pres">
      <dgm:prSet presAssocID="{A9C811CC-A842-4254-8685-6C2945E29D4C}" presName="parTx" presStyleLbl="revTx" presStyleIdx="1" presStyleCnt="3">
        <dgm:presLayoutVars>
          <dgm:chMax val="0"/>
          <dgm:chPref val="0"/>
        </dgm:presLayoutVars>
      </dgm:prSet>
      <dgm:spPr/>
    </dgm:pt>
    <dgm:pt modelId="{AC819F38-EE7C-4393-BEB6-623D7925666A}" type="pres">
      <dgm:prSet presAssocID="{D47594E6-6359-44FB-A9FE-E4FD844C637B}" presName="sibTrans" presStyleCnt="0"/>
      <dgm:spPr/>
    </dgm:pt>
    <dgm:pt modelId="{3DC8EAF5-8BA4-4AC0-9354-64CDFE0D7BDC}" type="pres">
      <dgm:prSet presAssocID="{48D7FF99-48BD-4820-9E02-3C63CFF14913}" presName="compNode" presStyleCnt="0"/>
      <dgm:spPr/>
    </dgm:pt>
    <dgm:pt modelId="{6A47A1E8-5C8E-403F-B077-B77035DC3258}" type="pres">
      <dgm:prSet presAssocID="{48D7FF99-48BD-4820-9E02-3C63CFF14913}" presName="bgRect" presStyleLbl="bgShp" presStyleIdx="2" presStyleCnt="3"/>
      <dgm:spPr/>
    </dgm:pt>
    <dgm:pt modelId="{9A720E5E-DD45-437D-BD8B-75A2F538B35B}" type="pres">
      <dgm:prSet presAssocID="{48D7FF99-48BD-4820-9E02-3C63CFF149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799E34-5FD8-4BE0-8A41-8C46DEA4648B}" type="pres">
      <dgm:prSet presAssocID="{48D7FF99-48BD-4820-9E02-3C63CFF14913}" presName="spaceRect" presStyleCnt="0"/>
      <dgm:spPr/>
    </dgm:pt>
    <dgm:pt modelId="{2FDEE611-4A80-4DA5-B628-E497F22EBDBC}" type="pres">
      <dgm:prSet presAssocID="{48D7FF99-48BD-4820-9E02-3C63CFF1491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626814-40D4-4CBB-86C0-0358CB410220}" srcId="{342BDDB5-81B0-4B41-A0F6-4E71C9DDAD32}" destId="{48D7FF99-48BD-4820-9E02-3C63CFF14913}" srcOrd="2" destOrd="0" parTransId="{78D174EC-391D-43F0-94EB-3958EB3A6FDD}" sibTransId="{E007121D-CA5E-423B-801F-9273B3E72F7F}"/>
    <dgm:cxn modelId="{23A03520-F332-4CA8-A802-AC9D1AA14638}" type="presOf" srcId="{A9C811CC-A842-4254-8685-6C2945E29D4C}" destId="{0B2E4140-A925-4981-9A05-FE5E0FC786C2}" srcOrd="0" destOrd="0" presId="urn:microsoft.com/office/officeart/2018/2/layout/IconVerticalSolidList"/>
    <dgm:cxn modelId="{F863EA62-CE68-4E50-8ADD-48A66771D9C3}" srcId="{342BDDB5-81B0-4B41-A0F6-4E71C9DDAD32}" destId="{A9C811CC-A842-4254-8685-6C2945E29D4C}" srcOrd="1" destOrd="0" parTransId="{140BDAC6-D553-4F5A-956F-ED69694E9F26}" sibTransId="{D47594E6-6359-44FB-A9FE-E4FD844C637B}"/>
    <dgm:cxn modelId="{A4BC4B82-24A9-4C3B-8D01-4726506B0102}" type="presOf" srcId="{48D7FF99-48BD-4820-9E02-3C63CFF14913}" destId="{2FDEE611-4A80-4DA5-B628-E497F22EBDBC}" srcOrd="0" destOrd="0" presId="urn:microsoft.com/office/officeart/2018/2/layout/IconVerticalSolidList"/>
    <dgm:cxn modelId="{D3EEBE95-207A-416F-A791-1A3D40E1C240}" srcId="{342BDDB5-81B0-4B41-A0F6-4E71C9DDAD32}" destId="{7D4C54C1-E177-4021-A172-58451BC0B7BE}" srcOrd="0" destOrd="0" parTransId="{AAD0420B-7209-4BFE-BDD1-936CDBCE64D2}" sibTransId="{6C5F98E2-EB40-41CC-B17D-9918E5F09415}"/>
    <dgm:cxn modelId="{6FA237E8-F8A3-4F96-8C8D-DC6C1E1C6686}" type="presOf" srcId="{7D4C54C1-E177-4021-A172-58451BC0B7BE}" destId="{161D5FBE-FE4A-43DC-B528-3C47C9E177BA}" srcOrd="0" destOrd="0" presId="urn:microsoft.com/office/officeart/2018/2/layout/IconVerticalSolidList"/>
    <dgm:cxn modelId="{58F194EB-EBC3-42AF-9A78-994DEE0EC3D7}" type="presOf" srcId="{342BDDB5-81B0-4B41-A0F6-4E71C9DDAD32}" destId="{8F16ADFF-F1F4-41D6-ACB6-8DC93D5F2AF8}" srcOrd="0" destOrd="0" presId="urn:microsoft.com/office/officeart/2018/2/layout/IconVerticalSolidList"/>
    <dgm:cxn modelId="{83EAF7CB-E705-4954-AF2C-B2B8C48DADB3}" type="presParOf" srcId="{8F16ADFF-F1F4-41D6-ACB6-8DC93D5F2AF8}" destId="{90127C08-3B06-477F-A3BB-ED8E36B83849}" srcOrd="0" destOrd="0" presId="urn:microsoft.com/office/officeart/2018/2/layout/IconVerticalSolidList"/>
    <dgm:cxn modelId="{0D5F7BDD-56ED-4B64-B1CF-20F867F0E27D}" type="presParOf" srcId="{90127C08-3B06-477F-A3BB-ED8E36B83849}" destId="{12A46022-0DE9-406E-B4F1-D8209C285645}" srcOrd="0" destOrd="0" presId="urn:microsoft.com/office/officeart/2018/2/layout/IconVerticalSolidList"/>
    <dgm:cxn modelId="{3C38AFD2-86A4-4E33-A2E3-35E61A547BDA}" type="presParOf" srcId="{90127C08-3B06-477F-A3BB-ED8E36B83849}" destId="{F3812C14-4379-4E24-AD18-098DA3CC796C}" srcOrd="1" destOrd="0" presId="urn:microsoft.com/office/officeart/2018/2/layout/IconVerticalSolidList"/>
    <dgm:cxn modelId="{AEF39806-08C8-44A1-B1DC-C4FB0723C7EC}" type="presParOf" srcId="{90127C08-3B06-477F-A3BB-ED8E36B83849}" destId="{0FAF391A-AA90-4A41-9A51-30CE553BB5E8}" srcOrd="2" destOrd="0" presId="urn:microsoft.com/office/officeart/2018/2/layout/IconVerticalSolidList"/>
    <dgm:cxn modelId="{E105ACD2-9383-4EFE-AC40-F37BE3051C1C}" type="presParOf" srcId="{90127C08-3B06-477F-A3BB-ED8E36B83849}" destId="{161D5FBE-FE4A-43DC-B528-3C47C9E177BA}" srcOrd="3" destOrd="0" presId="urn:microsoft.com/office/officeart/2018/2/layout/IconVerticalSolidList"/>
    <dgm:cxn modelId="{E46B9C10-B185-4D44-A8E8-2831B7C08990}" type="presParOf" srcId="{8F16ADFF-F1F4-41D6-ACB6-8DC93D5F2AF8}" destId="{55460AF7-04E9-4F6D-8D9D-BA3CA63FE0A0}" srcOrd="1" destOrd="0" presId="urn:microsoft.com/office/officeart/2018/2/layout/IconVerticalSolidList"/>
    <dgm:cxn modelId="{99739AC8-E94B-42B6-9987-BAA423B26073}" type="presParOf" srcId="{8F16ADFF-F1F4-41D6-ACB6-8DC93D5F2AF8}" destId="{0AEB6E6D-B857-4587-8071-F789E621D454}" srcOrd="2" destOrd="0" presId="urn:microsoft.com/office/officeart/2018/2/layout/IconVerticalSolidList"/>
    <dgm:cxn modelId="{20E30DB8-AF0D-409D-9623-F43AD3717B38}" type="presParOf" srcId="{0AEB6E6D-B857-4587-8071-F789E621D454}" destId="{89AF5EA9-F455-4DD2-B258-62A361B6747C}" srcOrd="0" destOrd="0" presId="urn:microsoft.com/office/officeart/2018/2/layout/IconVerticalSolidList"/>
    <dgm:cxn modelId="{BB738E26-E578-4CA2-97E3-EB39ABA8CD04}" type="presParOf" srcId="{0AEB6E6D-B857-4587-8071-F789E621D454}" destId="{3E55C811-41B4-4759-A8C3-1934029AF13A}" srcOrd="1" destOrd="0" presId="urn:microsoft.com/office/officeart/2018/2/layout/IconVerticalSolidList"/>
    <dgm:cxn modelId="{0C5BC18D-1037-42D0-83BC-3F0FB3033F9E}" type="presParOf" srcId="{0AEB6E6D-B857-4587-8071-F789E621D454}" destId="{03018C99-F9EC-4D87-95C9-88FC2FB7F59C}" srcOrd="2" destOrd="0" presId="urn:microsoft.com/office/officeart/2018/2/layout/IconVerticalSolidList"/>
    <dgm:cxn modelId="{4548090D-995E-491E-B5DF-7652BD34FEB5}" type="presParOf" srcId="{0AEB6E6D-B857-4587-8071-F789E621D454}" destId="{0B2E4140-A925-4981-9A05-FE5E0FC786C2}" srcOrd="3" destOrd="0" presId="urn:microsoft.com/office/officeart/2018/2/layout/IconVerticalSolidList"/>
    <dgm:cxn modelId="{26CD531B-4FA2-49B2-BDF7-E3CE1DD51CAC}" type="presParOf" srcId="{8F16ADFF-F1F4-41D6-ACB6-8DC93D5F2AF8}" destId="{AC819F38-EE7C-4393-BEB6-623D7925666A}" srcOrd="3" destOrd="0" presId="urn:microsoft.com/office/officeart/2018/2/layout/IconVerticalSolidList"/>
    <dgm:cxn modelId="{BBB6637D-794F-45F5-AAA9-BB2A8244BF65}" type="presParOf" srcId="{8F16ADFF-F1F4-41D6-ACB6-8DC93D5F2AF8}" destId="{3DC8EAF5-8BA4-4AC0-9354-64CDFE0D7BDC}" srcOrd="4" destOrd="0" presId="urn:microsoft.com/office/officeart/2018/2/layout/IconVerticalSolidList"/>
    <dgm:cxn modelId="{6B8AB4D4-C9DC-4CAE-9438-F5EB5C2890A3}" type="presParOf" srcId="{3DC8EAF5-8BA4-4AC0-9354-64CDFE0D7BDC}" destId="{6A47A1E8-5C8E-403F-B077-B77035DC3258}" srcOrd="0" destOrd="0" presId="urn:microsoft.com/office/officeart/2018/2/layout/IconVerticalSolidList"/>
    <dgm:cxn modelId="{F8A86894-051C-47FF-AEF1-16135D813D97}" type="presParOf" srcId="{3DC8EAF5-8BA4-4AC0-9354-64CDFE0D7BDC}" destId="{9A720E5E-DD45-437D-BD8B-75A2F538B35B}" srcOrd="1" destOrd="0" presId="urn:microsoft.com/office/officeart/2018/2/layout/IconVerticalSolidList"/>
    <dgm:cxn modelId="{BBE4D560-2FE3-4A20-88F1-3D82E153B27F}" type="presParOf" srcId="{3DC8EAF5-8BA4-4AC0-9354-64CDFE0D7BDC}" destId="{A6799E34-5FD8-4BE0-8A41-8C46DEA4648B}" srcOrd="2" destOrd="0" presId="urn:microsoft.com/office/officeart/2018/2/layout/IconVerticalSolidList"/>
    <dgm:cxn modelId="{914DC332-E3AF-460C-A9D1-7257AB816F3A}" type="presParOf" srcId="{3DC8EAF5-8BA4-4AC0-9354-64CDFE0D7BDC}" destId="{2FDEE611-4A80-4DA5-B628-E497F22EBD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C84EB-E991-0144-A294-97774CC39734}">
      <dsp:nvSpPr>
        <dsp:cNvPr id="0" name=""/>
        <dsp:cNvSpPr/>
      </dsp:nvSpPr>
      <dsp:spPr>
        <a:xfrm>
          <a:off x="3122" y="35223"/>
          <a:ext cx="2477262" cy="14863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Adapter</a:t>
          </a:r>
          <a:endParaRPr lang="en-US" sz="3900" kern="1200"/>
        </a:p>
      </dsp:txBody>
      <dsp:txXfrm>
        <a:off x="3122" y="35223"/>
        <a:ext cx="2477262" cy="1486357"/>
      </dsp:txXfrm>
    </dsp:sp>
    <dsp:sp modelId="{CB580B87-863A-984B-BEB2-1D2DA2ACB03A}">
      <dsp:nvSpPr>
        <dsp:cNvPr id="0" name=""/>
        <dsp:cNvSpPr/>
      </dsp:nvSpPr>
      <dsp:spPr>
        <a:xfrm>
          <a:off x="2728111" y="35223"/>
          <a:ext cx="2477262" cy="1486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Bridge</a:t>
          </a:r>
          <a:endParaRPr lang="en-US" sz="3900" kern="1200"/>
        </a:p>
      </dsp:txBody>
      <dsp:txXfrm>
        <a:off x="2728111" y="35223"/>
        <a:ext cx="2477262" cy="1486357"/>
      </dsp:txXfrm>
    </dsp:sp>
    <dsp:sp modelId="{A05D1CBE-D847-A440-929F-B3C1E0C1FF54}">
      <dsp:nvSpPr>
        <dsp:cNvPr id="0" name=""/>
        <dsp:cNvSpPr/>
      </dsp:nvSpPr>
      <dsp:spPr>
        <a:xfrm>
          <a:off x="5453100" y="35223"/>
          <a:ext cx="2477262" cy="1486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Composite</a:t>
          </a:r>
          <a:endParaRPr lang="en-US" sz="3900" kern="1200"/>
        </a:p>
      </dsp:txBody>
      <dsp:txXfrm>
        <a:off x="5453100" y="35223"/>
        <a:ext cx="2477262" cy="1486357"/>
      </dsp:txXfrm>
    </dsp:sp>
    <dsp:sp modelId="{59D54941-17B2-5E46-8E10-AFF5F7417EC0}">
      <dsp:nvSpPr>
        <dsp:cNvPr id="0" name=""/>
        <dsp:cNvSpPr/>
      </dsp:nvSpPr>
      <dsp:spPr>
        <a:xfrm>
          <a:off x="8178089" y="35223"/>
          <a:ext cx="2477262" cy="1486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Decorator</a:t>
          </a:r>
          <a:endParaRPr lang="en-US" sz="3900" kern="1200"/>
        </a:p>
      </dsp:txBody>
      <dsp:txXfrm>
        <a:off x="8178089" y="35223"/>
        <a:ext cx="2477262" cy="1486357"/>
      </dsp:txXfrm>
    </dsp:sp>
    <dsp:sp modelId="{7FEB4518-A567-1845-A1E6-902651C88F62}">
      <dsp:nvSpPr>
        <dsp:cNvPr id="0" name=""/>
        <dsp:cNvSpPr/>
      </dsp:nvSpPr>
      <dsp:spPr>
        <a:xfrm>
          <a:off x="1365617" y="1769307"/>
          <a:ext cx="2477262" cy="14863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Façade</a:t>
          </a:r>
          <a:endParaRPr lang="en-US" sz="3900" kern="1200"/>
        </a:p>
      </dsp:txBody>
      <dsp:txXfrm>
        <a:off x="1365617" y="1769307"/>
        <a:ext cx="2477262" cy="1486357"/>
      </dsp:txXfrm>
    </dsp:sp>
    <dsp:sp modelId="{546DA528-5771-8846-AB28-868CD7DA3CD8}">
      <dsp:nvSpPr>
        <dsp:cNvPr id="0" name=""/>
        <dsp:cNvSpPr/>
      </dsp:nvSpPr>
      <dsp:spPr>
        <a:xfrm>
          <a:off x="4090606" y="1769307"/>
          <a:ext cx="2477262" cy="14863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Flyweight</a:t>
          </a:r>
          <a:endParaRPr lang="en-US" sz="3900" kern="1200"/>
        </a:p>
      </dsp:txBody>
      <dsp:txXfrm>
        <a:off x="4090606" y="1769307"/>
        <a:ext cx="2477262" cy="1486357"/>
      </dsp:txXfrm>
    </dsp:sp>
    <dsp:sp modelId="{58C4EE9D-FF2D-1D46-8A6F-F15D42B08A86}">
      <dsp:nvSpPr>
        <dsp:cNvPr id="0" name=""/>
        <dsp:cNvSpPr/>
      </dsp:nvSpPr>
      <dsp:spPr>
        <a:xfrm>
          <a:off x="6815595" y="1769307"/>
          <a:ext cx="2477262" cy="1486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900" kern="1200"/>
            <a:t>Proxy</a:t>
          </a:r>
          <a:endParaRPr lang="en-US" sz="3900" kern="1200"/>
        </a:p>
      </dsp:txBody>
      <dsp:txXfrm>
        <a:off x="6815595" y="1769307"/>
        <a:ext cx="2477262" cy="1486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46022-0DE9-406E-B4F1-D8209C285645}">
      <dsp:nvSpPr>
        <dsp:cNvPr id="0" name=""/>
        <dsp:cNvSpPr/>
      </dsp:nvSpPr>
      <dsp:spPr>
        <a:xfrm>
          <a:off x="0" y="629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12C14-4379-4E24-AD18-098DA3CC796C}">
      <dsp:nvSpPr>
        <dsp:cNvPr id="0" name=""/>
        <dsp:cNvSpPr/>
      </dsp:nvSpPr>
      <dsp:spPr>
        <a:xfrm>
          <a:off x="445607" y="332073"/>
          <a:ext cx="810195" cy="810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D5FBE-FE4A-43DC-B528-3C47C9E177BA}">
      <dsp:nvSpPr>
        <dsp:cNvPr id="0" name=""/>
        <dsp:cNvSpPr/>
      </dsp:nvSpPr>
      <dsp:spPr>
        <a:xfrm>
          <a:off x="1701410" y="629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kern="1200"/>
            <a:t>The </a:t>
          </a:r>
          <a:r>
            <a:rPr lang="en-ZA" sz="2100" b="1" kern="1200"/>
            <a:t>adapter pattern</a:t>
          </a:r>
          <a:r>
            <a:rPr lang="en-ZA" sz="2100" kern="1200"/>
            <a:t>, also called the </a:t>
          </a:r>
          <a:r>
            <a:rPr lang="en-ZA" sz="2100" b="1" kern="1200"/>
            <a:t>wrapper pattern</a:t>
          </a:r>
          <a:r>
            <a:rPr lang="en-ZA" sz="2100" kern="1200"/>
            <a:t>, allows the interface of a class to be used as another interface for a different class</a:t>
          </a:r>
          <a:endParaRPr lang="en-US" sz="2100" kern="1200"/>
        </a:p>
      </dsp:txBody>
      <dsp:txXfrm>
        <a:off x="1701410" y="629"/>
        <a:ext cx="5416507" cy="1473082"/>
      </dsp:txXfrm>
    </dsp:sp>
    <dsp:sp modelId="{89AF5EA9-F455-4DD2-B258-62A361B6747C}">
      <dsp:nvSpPr>
        <dsp:cNvPr id="0" name=""/>
        <dsp:cNvSpPr/>
      </dsp:nvSpPr>
      <dsp:spPr>
        <a:xfrm>
          <a:off x="0" y="1841983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5C811-41B4-4759-A8C3-1934029AF13A}">
      <dsp:nvSpPr>
        <dsp:cNvPr id="0" name=""/>
        <dsp:cNvSpPr/>
      </dsp:nvSpPr>
      <dsp:spPr>
        <a:xfrm>
          <a:off x="445607" y="2173426"/>
          <a:ext cx="810195" cy="810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E4140-A925-4981-9A05-FE5E0FC786C2}">
      <dsp:nvSpPr>
        <dsp:cNvPr id="0" name=""/>
        <dsp:cNvSpPr/>
      </dsp:nvSpPr>
      <dsp:spPr>
        <a:xfrm>
          <a:off x="1701410" y="1841983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kern="1200"/>
            <a:t>With the adapter pattern, you can ensure that two classes that expect different interfaces can still communicate</a:t>
          </a:r>
          <a:endParaRPr lang="en-US" sz="2100" kern="1200"/>
        </a:p>
      </dsp:txBody>
      <dsp:txXfrm>
        <a:off x="1701410" y="1841983"/>
        <a:ext cx="5416507" cy="1473082"/>
      </dsp:txXfrm>
    </dsp:sp>
    <dsp:sp modelId="{6A47A1E8-5C8E-403F-B077-B77035DC3258}">
      <dsp:nvSpPr>
        <dsp:cNvPr id="0" name=""/>
        <dsp:cNvSpPr/>
      </dsp:nvSpPr>
      <dsp:spPr>
        <a:xfrm>
          <a:off x="0" y="3683336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20E5E-DD45-437D-BD8B-75A2F538B35B}">
      <dsp:nvSpPr>
        <dsp:cNvPr id="0" name=""/>
        <dsp:cNvSpPr/>
      </dsp:nvSpPr>
      <dsp:spPr>
        <a:xfrm>
          <a:off x="445607" y="4014780"/>
          <a:ext cx="810195" cy="810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EE611-4A80-4DA5-B628-E497F22EBDBC}">
      <dsp:nvSpPr>
        <dsp:cNvPr id="0" name=""/>
        <dsp:cNvSpPr/>
      </dsp:nvSpPr>
      <dsp:spPr>
        <a:xfrm>
          <a:off x="1701410" y="3683336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kern="1200"/>
            <a:t>Two variants: </a:t>
          </a:r>
          <a:r>
            <a:rPr lang="en-ZA" sz="2100" b="1" kern="1200"/>
            <a:t>object adapter </a:t>
          </a:r>
          <a:r>
            <a:rPr lang="en-ZA" sz="2100" kern="1200"/>
            <a:t>and </a:t>
          </a:r>
          <a:r>
            <a:rPr lang="en-ZA" sz="2100" b="1" kern="1200"/>
            <a:t>class adapter</a:t>
          </a:r>
          <a:endParaRPr lang="en-US" sz="2100" kern="1200"/>
        </a:p>
      </dsp:txBody>
      <dsp:txXfrm>
        <a:off x="1701410" y="3683336"/>
        <a:ext cx="5416507" cy="1473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067B-5769-9045-BC16-94BEFCECB62A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0A1F-7604-3248-9229-6CCF00766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8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we have </a:t>
            </a:r>
            <a:r>
              <a:rPr lang="en-US" dirty="0" err="1"/>
              <a:t>shjapes</a:t>
            </a:r>
            <a:r>
              <a:rPr lang="en-US" dirty="0"/>
              <a:t> – circle &amp; square. We decide to add colour to it 1*</a:t>
            </a:r>
          </a:p>
          <a:p>
            <a:endParaRPr lang="en-US" dirty="0"/>
          </a:p>
          <a:p>
            <a:r>
              <a:rPr lang="en-US" dirty="0"/>
              <a:t>..adding to it grows the classes we need exponentially.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3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want the price – we can’t </a:t>
            </a:r>
            <a:r>
              <a:rPr lang="en-US" dirty="0" err="1"/>
              <a:t>ust</a:t>
            </a:r>
            <a:r>
              <a:rPr lang="en-US" dirty="0"/>
              <a:t> loop through. We could delegate the work to each child and ensure they implement core functionality that we need through out and (almost) recursively get totals.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4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both implement the execute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69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the decorators to extent </a:t>
            </a:r>
            <a:r>
              <a:rPr lang="en-US" dirty="0" err="1"/>
              <a:t>functionalit</a:t>
            </a:r>
            <a:r>
              <a:rPr lang="en-US" dirty="0"/>
              <a:t>, passing the actual component each time. Diff from composite because top level client decides what combination of </a:t>
            </a:r>
            <a:r>
              <a:rPr lang="en-US" dirty="0" err="1"/>
              <a:t>cuntionality</a:t>
            </a:r>
            <a:r>
              <a:rPr lang="en-US" dirty="0"/>
              <a:t> to use while the previous went recursively through a tree-like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explotion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2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want to start adding toppings functionality? We’d need to increase our classes. A class for a pizza with cheese &amp; ham &amp; tomato etc. All diff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used inheritance to just create new classes, we’d have class explosion, especially since C# does not support multiple </a:t>
            </a:r>
            <a:r>
              <a:rPr lang="en-US" dirty="0" err="1"/>
              <a:t>inheritence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A0A1F-7604-3248-9229-6CCF00766D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2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53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7781" y="559951"/>
            <a:ext cx="8252460" cy="774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93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2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1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41850">
              <a:lnSpc>
                <a:spcPts val="2024"/>
              </a:lnSpc>
            </a:pPr>
            <a:fld id="{81D60167-4931-47E6-BA6A-407CBD079E47}" type="slidenum">
              <a:rPr lang="en-ZA" spc="-67" smtClean="0"/>
              <a:pPr marL="241850">
                <a:lnSpc>
                  <a:spcPts val="2024"/>
                </a:lnSpc>
              </a:pPr>
              <a:t>‹#›</a:t>
            </a:fld>
            <a:endParaRPr lang="en-ZA" spc="-67" dirty="0"/>
          </a:p>
        </p:txBody>
      </p:sp>
    </p:spTree>
    <p:extLst>
      <p:ext uri="{BB962C8B-B14F-4D97-AF65-F5344CB8AC3E}">
        <p14:creationId xmlns:p14="http://schemas.microsoft.com/office/powerpoint/2010/main" val="177632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9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49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4/29/24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83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E27F4C2-6879-AE11-9DA4-AE6E6941D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670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2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8DCFB7-F14D-C42C-F061-ABBBB6FCC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Design Patterns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88711-2D45-37C1-347C-4B86739CD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Lucky Nkosi</a:t>
            </a:r>
          </a:p>
        </p:txBody>
      </p:sp>
    </p:spTree>
    <p:extLst>
      <p:ext uri="{BB962C8B-B14F-4D97-AF65-F5344CB8AC3E}">
        <p14:creationId xmlns:p14="http://schemas.microsoft.com/office/powerpoint/2010/main" val="174158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653" y="513970"/>
            <a:ext cx="10935376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Adapter</a:t>
            </a:r>
            <a:r>
              <a:rPr spc="220" dirty="0"/>
              <a:t> </a:t>
            </a:r>
            <a:r>
              <a:rPr dirty="0"/>
              <a:t>–</a:t>
            </a:r>
            <a:r>
              <a:rPr spc="226" dirty="0"/>
              <a:t> </a:t>
            </a:r>
            <a:r>
              <a:rPr dirty="0"/>
              <a:t>Object</a:t>
            </a:r>
            <a:r>
              <a:rPr spc="-87" dirty="0"/>
              <a:t> </a:t>
            </a: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35322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8" y="1652401"/>
            <a:ext cx="5724020" cy="344134"/>
          </a:xfrm>
          <a:prstGeom prst="rect">
            <a:avLst/>
          </a:prstGeom>
        </p:spPr>
        <p:txBody>
          <a:bodyPr vert="horz" wrap="square" lIns="0" tIns="16067" rIns="0" bIns="0" rtlCol="0">
            <a:spAutoFit/>
          </a:bodyPr>
          <a:lstStyle/>
          <a:p>
            <a:pPr marL="16913">
              <a:spcBef>
                <a:spcPts val="127"/>
              </a:spcBef>
            </a:pPr>
            <a:r>
              <a:rPr sz="2131" dirty="0">
                <a:latin typeface="Arial"/>
                <a:cs typeface="Arial"/>
              </a:rPr>
              <a:t>Example: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shopping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inventory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and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grocery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items</a:t>
            </a:r>
            <a:endParaRPr sz="21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674" y="2129398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886" y="2046476"/>
            <a:ext cx="9931838" cy="1001662"/>
          </a:xfrm>
          <a:prstGeom prst="rect">
            <a:avLst/>
          </a:prstGeom>
        </p:spPr>
        <p:txBody>
          <a:bodyPr vert="horz" wrap="square" lIns="0" tIns="17758" rIns="0" bIns="0" rtlCol="0">
            <a:spAutoFit/>
          </a:bodyPr>
          <a:lstStyle/>
          <a:p>
            <a:pPr marL="16913" marR="6765">
              <a:lnSpc>
                <a:spcPct val="99700"/>
              </a:lnSpc>
              <a:spcBef>
                <a:spcPts val="140"/>
              </a:spcBef>
            </a:pPr>
            <a:r>
              <a:rPr sz="2131" dirty="0">
                <a:latin typeface="Arial"/>
                <a:cs typeface="Arial"/>
              </a:rPr>
              <a:t>Note: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suppose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the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company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implementing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ShopInventory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different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to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the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grocery </a:t>
            </a:r>
            <a:r>
              <a:rPr sz="2131" dirty="0">
                <a:latin typeface="Arial"/>
                <a:cs typeface="Arial"/>
              </a:rPr>
              <a:t>store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that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implements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GroceryItem,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thus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GroceryItem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doesn’t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implement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Product interface</a:t>
            </a:r>
            <a:endParaRPr sz="2131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274" y="3119978"/>
            <a:ext cx="8819184" cy="34934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653" y="441303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Adapter</a:t>
            </a:r>
            <a:r>
              <a:rPr spc="186" dirty="0"/>
              <a:t> </a:t>
            </a:r>
            <a:r>
              <a:rPr dirty="0"/>
              <a:t>–</a:t>
            </a:r>
            <a:r>
              <a:rPr spc="186" dirty="0"/>
              <a:t> </a:t>
            </a:r>
            <a:r>
              <a:rPr dirty="0"/>
              <a:t>Class</a:t>
            </a:r>
            <a:r>
              <a:rPr spc="-133" dirty="0"/>
              <a:t> </a:t>
            </a: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8" y="1652383"/>
            <a:ext cx="4305065" cy="186149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Class</a:t>
            </a:r>
            <a:r>
              <a:rPr sz="2397" spc="-1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same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 </a:t>
            </a:r>
            <a:r>
              <a:rPr sz="2397" dirty="0">
                <a:latin typeface="Arial"/>
                <a:cs typeface="Arial"/>
              </a:rPr>
              <a:t>adapter,</a:t>
            </a:r>
            <a:r>
              <a:rPr sz="2397" spc="-9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but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now</a:t>
            </a:r>
            <a:r>
              <a:rPr sz="2397" spc="-8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166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Adapter </a:t>
            </a:r>
            <a:r>
              <a:rPr sz="2397" dirty="0">
                <a:latin typeface="Arial"/>
                <a:cs typeface="Arial"/>
              </a:rPr>
              <a:t>uses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multiple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inheritance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 </a:t>
            </a:r>
            <a:r>
              <a:rPr sz="2397" dirty="0">
                <a:latin typeface="Arial"/>
                <a:cs typeface="Arial"/>
              </a:rPr>
              <a:t>implement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both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interfaces simultaneously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674" y="364098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885" y="3548455"/>
            <a:ext cx="4194289" cy="193843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265528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Only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works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languages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that </a:t>
            </a:r>
            <a:r>
              <a:rPr sz="2397" dirty="0">
                <a:latin typeface="Arial"/>
                <a:cs typeface="Arial"/>
              </a:rPr>
              <a:t>support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multiple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inheritance </a:t>
            </a:r>
            <a:r>
              <a:rPr sz="2397" dirty="0">
                <a:latin typeface="Arial"/>
                <a:cs typeface="Arial"/>
              </a:rPr>
              <a:t>(C++,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Python,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Perl,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etc.)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Or,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you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clever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tricks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 </a:t>
            </a:r>
            <a:r>
              <a:rPr sz="2397" dirty="0">
                <a:latin typeface="Arial"/>
                <a:cs typeface="Arial"/>
              </a:rPr>
              <a:t>mimic:</a:t>
            </a:r>
            <a:r>
              <a:rPr sz="2397" spc="-9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see</a:t>
            </a:r>
            <a:r>
              <a:rPr sz="2397" spc="-1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Twin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Pattern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9674" y="480642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008" y="2204794"/>
            <a:ext cx="6644598" cy="38659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241850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11</a:t>
            </a:fld>
            <a:endParaRPr spc="-6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485886" y="4056133"/>
            <a:ext cx="10363106" cy="1257012"/>
          </a:xfrm>
          <a:prstGeom prst="rect">
            <a:avLst/>
          </a:prstGeom>
        </p:spPr>
        <p:txBody>
          <a:bodyPr vert="horz" wrap="square" lIns="0" tIns="85408" rIns="0" bIns="0" rtlCol="0">
            <a:spAutoFit/>
          </a:bodyPr>
          <a:lstStyle/>
          <a:p>
            <a:pPr marL="16913">
              <a:spcBef>
                <a:spcPts val="673"/>
              </a:spcBef>
            </a:pPr>
            <a:r>
              <a:rPr sz="2397" dirty="0">
                <a:latin typeface="Arial"/>
                <a:cs typeface="Arial"/>
              </a:rPr>
              <a:t>Can’t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work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many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Services</a:t>
            </a:r>
            <a:endParaRPr sz="2397" dirty="0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lets</a:t>
            </a:r>
            <a:r>
              <a:rPr sz="2397" spc="-166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override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some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Service’s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behavior,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since</a:t>
            </a:r>
            <a:r>
              <a:rPr sz="2397" spc="-152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subclass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13" dirty="0">
                <a:latin typeface="Arial"/>
                <a:cs typeface="Arial"/>
              </a:rPr>
              <a:t> Service</a:t>
            </a:r>
            <a:endParaRPr sz="2397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653" y="404747"/>
            <a:ext cx="12926257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Adapter</a:t>
            </a:r>
            <a:r>
              <a:rPr spc="186" dirty="0"/>
              <a:t> </a:t>
            </a:r>
            <a:r>
              <a:rPr dirty="0"/>
              <a:t>–</a:t>
            </a:r>
            <a:r>
              <a:rPr spc="186" dirty="0"/>
              <a:t> </a:t>
            </a:r>
            <a:r>
              <a:rPr dirty="0"/>
              <a:t>Object</a:t>
            </a:r>
            <a:r>
              <a:rPr spc="180" dirty="0"/>
              <a:t> </a:t>
            </a:r>
            <a:r>
              <a:rPr dirty="0"/>
              <a:t>vs</a:t>
            </a:r>
            <a:r>
              <a:rPr spc="193" dirty="0"/>
              <a:t> </a:t>
            </a:r>
            <a:r>
              <a:rPr spc="-13"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7" y="1652383"/>
            <a:ext cx="211067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adapter: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674" y="217974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886" y="2087218"/>
            <a:ext cx="10302221" cy="156955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lets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single</a:t>
            </a:r>
            <a:r>
              <a:rPr sz="2397" spc="-152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work</a:t>
            </a:r>
            <a:r>
              <a:rPr sz="2397" spc="-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many</a:t>
            </a:r>
            <a:r>
              <a:rPr sz="2397" spc="-13" dirty="0">
                <a:latin typeface="Arial"/>
                <a:cs typeface="Arial"/>
              </a:rPr>
              <a:t> Services—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is,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itself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and </a:t>
            </a:r>
            <a:r>
              <a:rPr sz="2397" dirty="0">
                <a:latin typeface="Arial"/>
                <a:cs typeface="Arial"/>
              </a:rPr>
              <a:t>all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subclasses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(if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any)</a:t>
            </a:r>
            <a:endParaRPr sz="2397">
              <a:latin typeface="Arial"/>
              <a:cs typeface="Arial"/>
            </a:endParaRPr>
          </a:p>
          <a:p>
            <a:pPr marL="16913" marR="178428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makes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harder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override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behavior.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Requires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subclassing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Service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making</a:t>
            </a:r>
            <a:r>
              <a:rPr sz="2397" spc="-152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refer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subclass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rather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itself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9674" y="297987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653" y="378000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8237" y="3688440"/>
            <a:ext cx="1924637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Class</a:t>
            </a:r>
            <a:r>
              <a:rPr sz="2397" spc="-10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Adapter</a:t>
            </a:r>
            <a:endParaRPr sz="239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9674" y="421626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9674" y="4650606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653" y="434529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8" y="1652383"/>
            <a:ext cx="2582530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Use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when: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674" y="217974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885" y="2087218"/>
            <a:ext cx="10392703" cy="274032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34924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existing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class,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its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match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one </a:t>
            </a:r>
            <a:r>
              <a:rPr sz="2397" dirty="0">
                <a:latin typeface="Arial"/>
                <a:cs typeface="Arial"/>
              </a:rPr>
              <a:t>you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need</a:t>
            </a:r>
            <a:endParaRPr sz="2397">
              <a:latin typeface="Arial"/>
              <a:cs typeface="Arial"/>
            </a:endParaRPr>
          </a:p>
          <a:p>
            <a:pPr marL="16913" marR="361084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create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reusable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cooperates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unrelated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or </a:t>
            </a:r>
            <a:r>
              <a:rPr sz="2397" dirty="0">
                <a:latin typeface="Arial"/>
                <a:cs typeface="Arial"/>
              </a:rPr>
              <a:t>unforeseen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is,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don't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necessarily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have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compatible interfaces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39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several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existing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subclasses,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but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it's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impractical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their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subclassing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every</a:t>
            </a:r>
            <a:r>
              <a:rPr sz="2397" spc="-33" dirty="0">
                <a:latin typeface="Arial"/>
                <a:cs typeface="Arial"/>
              </a:rPr>
              <a:t> one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9674" y="297987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9674" y="414531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9233" y="4946879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3041" y="4855788"/>
            <a:ext cx="9711131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Object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only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-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parent class</a:t>
            </a:r>
            <a:endParaRPr sz="239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950" y="337537"/>
            <a:ext cx="11372138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5926" y="149409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511" y="1403001"/>
            <a:ext cx="743302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Pros:</a:t>
            </a:r>
            <a:endParaRPr sz="239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4947" y="193036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1158" y="1837836"/>
            <a:ext cx="9768633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separate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data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conversion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primary </a:t>
            </a:r>
            <a:r>
              <a:rPr sz="2397" dirty="0">
                <a:latin typeface="Arial"/>
                <a:cs typeface="Arial"/>
              </a:rPr>
              <a:t>business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logic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program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4506" y="273049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8315" y="2639402"/>
            <a:ext cx="3931300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Single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responsibility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principle</a:t>
            </a:r>
            <a:endParaRPr sz="239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4947" y="316531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1159" y="3073749"/>
            <a:ext cx="10102654" cy="112372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 algn="just">
              <a:spcBef>
                <a:spcPts val="133"/>
              </a:spcBef>
            </a:pP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introduce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new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types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program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without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breaking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existing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code,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long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they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work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through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the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</a:t>
            </a:r>
            <a:endParaRPr sz="239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4506" y="4332188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8314" y="4241097"/>
            <a:ext cx="2969827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Open-</a:t>
            </a:r>
            <a:r>
              <a:rPr sz="2397" dirty="0">
                <a:latin typeface="Arial"/>
                <a:cs typeface="Arial"/>
              </a:rPr>
              <a:t>closed</a:t>
            </a:r>
            <a:r>
              <a:rPr sz="2397" spc="-13" dirty="0">
                <a:latin typeface="Arial"/>
                <a:cs typeface="Arial"/>
              </a:rPr>
              <a:t> principle</a:t>
            </a:r>
            <a:endParaRPr sz="239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926" y="476653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3510" y="4675442"/>
            <a:ext cx="82701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Cons: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4947" y="520328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01158" y="5110278"/>
            <a:ext cx="938894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New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increase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complexity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computation</a:t>
            </a:r>
            <a:endParaRPr sz="239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4506" y="563762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88315" y="5546534"/>
            <a:ext cx="8950916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Sometimes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simpler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long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run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refactor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Client interface</a:t>
            </a:r>
            <a:endParaRPr sz="23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Wavy 3D patterns">
            <a:extLst>
              <a:ext uri="{FF2B5EF4-FFF2-40B4-BE49-F238E27FC236}">
                <a16:creationId xmlns:a16="http://schemas.microsoft.com/office/drawing/2014/main" id="{90141E97-1919-C5C8-5A70-7AED8373A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377" b="5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5767-88C4-50EE-0315-551B8170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Bridge Pattern</a:t>
            </a:r>
          </a:p>
        </p:txBody>
      </p:sp>
    </p:spTree>
    <p:extLst>
      <p:ext uri="{BB962C8B-B14F-4D97-AF65-F5344CB8AC3E}">
        <p14:creationId xmlns:p14="http://schemas.microsoft.com/office/powerpoint/2010/main" val="421348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F8F6-85D4-F1B1-3842-DDCA750B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8113791-5107-BDE3-1AEA-F7C924C5D2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035580" y="1825625"/>
            <a:ext cx="614306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45DA8-1529-5ED9-A72E-E9E7EE971F52}"/>
              </a:ext>
            </a:extLst>
          </p:cNvPr>
          <p:cNvSpPr txBox="1"/>
          <p:nvPr/>
        </p:nvSpPr>
        <p:spPr>
          <a:xfrm>
            <a:off x="2789382" y="2927927"/>
            <a:ext cx="6742545" cy="3319318"/>
          </a:xfrm>
          <a:prstGeom prst="rect">
            <a:avLst/>
          </a:prstGeom>
          <a:solidFill>
            <a:srgbClr val="E3E9E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EB729-0084-1D27-B155-2FACBACE40DF}"/>
              </a:ext>
            </a:extLst>
          </p:cNvPr>
          <p:cNvSpPr txBox="1"/>
          <p:nvPr/>
        </p:nvSpPr>
        <p:spPr>
          <a:xfrm>
            <a:off x="6668655" y="1246909"/>
            <a:ext cx="4419600" cy="2617788"/>
          </a:xfrm>
          <a:prstGeom prst="rect">
            <a:avLst/>
          </a:prstGeom>
          <a:solidFill>
            <a:srgbClr val="E3E9E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0D2C2-98D1-6BF9-E2D3-28D68CB497DE}"/>
              </a:ext>
            </a:extLst>
          </p:cNvPr>
          <p:cNvSpPr txBox="1"/>
          <p:nvPr/>
        </p:nvSpPr>
        <p:spPr>
          <a:xfrm>
            <a:off x="3620655" y="36512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ZA" sz="2400" dirty="0">
                <a:latin typeface="Arial"/>
                <a:cs typeface="Arial"/>
              </a:rPr>
              <a:t>Motivation:</a:t>
            </a:r>
            <a:r>
              <a:rPr lang="en-ZA" sz="2400" spc="-2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adding</a:t>
            </a:r>
            <a:r>
              <a:rPr lang="en-ZA" sz="2400" spc="-2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features</a:t>
            </a:r>
            <a:r>
              <a:rPr lang="en-ZA" sz="2400" spc="-3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to</a:t>
            </a:r>
            <a:r>
              <a:rPr lang="en-ZA" sz="2400" spc="-2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an</a:t>
            </a:r>
            <a:r>
              <a:rPr lang="en-ZA" sz="2400" spc="-2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interface</a:t>
            </a:r>
            <a:r>
              <a:rPr lang="en-ZA" sz="2400" spc="-3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may</a:t>
            </a:r>
            <a:r>
              <a:rPr lang="en-ZA" sz="2400" spc="-2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force</a:t>
            </a:r>
            <a:r>
              <a:rPr lang="en-ZA" sz="2400" spc="-3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you</a:t>
            </a:r>
            <a:r>
              <a:rPr lang="en-ZA" sz="2400" spc="-2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to</a:t>
            </a:r>
            <a:r>
              <a:rPr lang="en-ZA" sz="2400" spc="-2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have</a:t>
            </a:r>
            <a:r>
              <a:rPr lang="en-ZA" sz="2400" spc="-30" dirty="0">
                <a:latin typeface="Arial"/>
                <a:cs typeface="Arial"/>
              </a:rPr>
              <a:t> </a:t>
            </a:r>
            <a:r>
              <a:rPr lang="en-ZA" sz="2400" spc="-10" dirty="0">
                <a:latin typeface="Arial"/>
                <a:cs typeface="Arial"/>
              </a:rPr>
              <a:t>multiple </a:t>
            </a:r>
            <a:r>
              <a:rPr lang="en-ZA" sz="2400" dirty="0">
                <a:latin typeface="Arial"/>
                <a:cs typeface="Arial"/>
              </a:rPr>
              <a:t>subclasses</a:t>
            </a:r>
            <a:r>
              <a:rPr lang="en-ZA" sz="2400" spc="-45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representing</a:t>
            </a:r>
            <a:r>
              <a:rPr lang="en-ZA" sz="2400" spc="-5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configurations</a:t>
            </a:r>
            <a:r>
              <a:rPr lang="en-ZA" sz="2400" spc="-5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of</a:t>
            </a:r>
            <a:r>
              <a:rPr lang="en-ZA" sz="2400" spc="-50" dirty="0">
                <a:latin typeface="Arial"/>
                <a:cs typeface="Arial"/>
              </a:rPr>
              <a:t> </a:t>
            </a:r>
            <a:r>
              <a:rPr lang="en-ZA" sz="2400" dirty="0">
                <a:latin typeface="Arial"/>
                <a:cs typeface="Arial"/>
              </a:rPr>
              <a:t>that</a:t>
            </a:r>
            <a:r>
              <a:rPr lang="en-ZA" sz="2400" spc="-40" dirty="0">
                <a:latin typeface="Arial"/>
                <a:cs typeface="Arial"/>
              </a:rPr>
              <a:t> </a:t>
            </a:r>
            <a:r>
              <a:rPr lang="en-ZA" sz="2400" spc="-10" dirty="0">
                <a:latin typeface="Arial"/>
                <a:cs typeface="Arial"/>
              </a:rPr>
              <a:t>interface</a:t>
            </a:r>
            <a:endParaRPr lang="en-ZA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13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5020" y="376624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Bridge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944" y="142020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0528" y="1329110"/>
            <a:ext cx="10688671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bridge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pattern,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separate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large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separate </a:t>
            </a:r>
            <a:r>
              <a:rPr sz="2397" dirty="0">
                <a:latin typeface="Arial"/>
                <a:cs typeface="Arial"/>
              </a:rPr>
              <a:t>hierarchies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classes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2149" y="2233402"/>
            <a:ext cx="9333120" cy="40567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56382" y="8344126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17</a:t>
            </a:fld>
            <a:endParaRPr spc="-33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68" y="260215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Bridge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0726" y="14386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8311" y="1347582"/>
            <a:ext cx="9512410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bridge</a:t>
            </a:r>
            <a:r>
              <a:rPr sz="2397" b="1" spc="-5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facilitates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decoupling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abstraction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its </a:t>
            </a:r>
            <a:r>
              <a:rPr sz="2397" dirty="0">
                <a:latin typeface="Arial"/>
                <a:cs typeface="Arial"/>
              </a:rPr>
              <a:t>implementation,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allowing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two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develop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separately</a:t>
            </a:r>
            <a:endParaRPr sz="239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5958" y="2147728"/>
            <a:ext cx="9436304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Bridge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allows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you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split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large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collection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two </a:t>
            </a:r>
            <a:r>
              <a:rPr sz="2397" dirty="0">
                <a:latin typeface="Arial"/>
                <a:cs typeface="Arial"/>
              </a:rPr>
              <a:t>separates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hierarchies</a:t>
            </a:r>
            <a:endParaRPr sz="2397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8981" y="2732972"/>
            <a:ext cx="5718387" cy="388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291" y="446451"/>
            <a:ext cx="10556274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Bridge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7" y="1652383"/>
            <a:ext cx="4627247" cy="3911092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Abstraction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defines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interface, </a:t>
            </a:r>
            <a:r>
              <a:rPr sz="2397" dirty="0">
                <a:latin typeface="Arial"/>
                <a:cs typeface="Arial"/>
              </a:rPr>
              <a:t>references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Implementor</a:t>
            </a:r>
            <a:endParaRPr sz="2397">
              <a:latin typeface="Arial"/>
              <a:cs typeface="Arial"/>
            </a:endParaRPr>
          </a:p>
          <a:p>
            <a:pPr marL="16913" marR="123462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RefinedAbstraction</a:t>
            </a:r>
            <a:r>
              <a:rPr sz="2397" spc="-8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extends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the </a:t>
            </a:r>
            <a:r>
              <a:rPr sz="2397" spc="-13" dirty="0">
                <a:latin typeface="Arial"/>
                <a:cs typeface="Arial"/>
              </a:rPr>
              <a:t>Abstraction</a:t>
            </a:r>
            <a:endParaRPr sz="2397">
              <a:latin typeface="Arial"/>
              <a:cs typeface="Arial"/>
            </a:endParaRPr>
          </a:p>
          <a:p>
            <a:pPr marL="16913" marR="529364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Implementation</a:t>
            </a:r>
            <a:r>
              <a:rPr sz="2397" spc="-8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declares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the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47" dirty="0">
                <a:latin typeface="Arial"/>
                <a:cs typeface="Arial"/>
              </a:rPr>
              <a:t>by </a:t>
            </a:r>
            <a:r>
              <a:rPr sz="2397" spc="-13" dirty="0">
                <a:latin typeface="Arial"/>
                <a:cs typeface="Arial"/>
              </a:rPr>
              <a:t>ConcreteImplementations</a:t>
            </a:r>
            <a:endParaRPr sz="2397">
              <a:latin typeface="Arial"/>
              <a:cs typeface="Arial"/>
            </a:endParaRPr>
          </a:p>
          <a:p>
            <a:pPr marL="16913" marR="376305">
              <a:spcBef>
                <a:spcPts val="539"/>
              </a:spcBef>
            </a:pPr>
            <a:r>
              <a:rPr sz="2397" spc="-13" dirty="0">
                <a:latin typeface="Arial"/>
                <a:cs typeface="Arial"/>
              </a:rPr>
              <a:t>ConcreteImplementation</a:t>
            </a:r>
            <a:r>
              <a:rPr sz="2397" spc="113" dirty="0">
                <a:latin typeface="Arial"/>
                <a:cs typeface="Arial"/>
              </a:rPr>
              <a:t> </a:t>
            </a:r>
            <a:r>
              <a:rPr sz="2397" spc="-67" dirty="0">
                <a:latin typeface="Arial"/>
                <a:cs typeface="Arial"/>
              </a:rPr>
              <a:t>– </a:t>
            </a:r>
            <a:r>
              <a:rPr sz="2397" dirty="0">
                <a:latin typeface="Arial"/>
                <a:cs typeface="Arial"/>
              </a:rPr>
              <a:t>implements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Implementation interface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0653" y="2545056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653" y="334518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653" y="451062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6694" y="1533641"/>
            <a:ext cx="5718387" cy="38803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19</a:t>
            </a:fld>
            <a:endParaRPr spc="-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C65C22-A61B-7FD7-0D98-5B3124DA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/>
              <a:t>Today: Structural Patterns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F0E143-053E-134B-6E8E-4A1CB2DDE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366153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62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01144" y="383053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Bridge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7" y="1652382"/>
            <a:ext cx="2924163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Example: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remotes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for </a:t>
            </a:r>
            <a:r>
              <a:rPr sz="2397" spc="-13" dirty="0">
                <a:latin typeface="Arial"/>
                <a:cs typeface="Arial"/>
              </a:rPr>
              <a:t>devices</a:t>
            </a:r>
            <a:endParaRPr sz="239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6894" y="383053"/>
            <a:ext cx="8351284" cy="626298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20</a:t>
            </a:fld>
            <a:endParaRPr spc="-3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289" y="208397"/>
            <a:ext cx="10629418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Bridge</a:t>
            </a:r>
            <a:r>
              <a:rPr spc="160" dirty="0"/>
              <a:t> </a:t>
            </a:r>
            <a:r>
              <a:rPr dirty="0"/>
              <a:t>vs</a:t>
            </a:r>
            <a:r>
              <a:rPr spc="-140" dirty="0"/>
              <a:t> </a:t>
            </a: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8289" y="1361081"/>
            <a:ext cx="118387" cy="152880"/>
          </a:xfrm>
          <a:prstGeom prst="rect">
            <a:avLst/>
          </a:prstGeom>
        </p:spPr>
        <p:txBody>
          <a:bodyPr vert="horz" wrap="square" lIns="0" tIns="19448" rIns="0" bIns="0" rtlCol="0">
            <a:spAutoFit/>
          </a:bodyPr>
          <a:lstStyle/>
          <a:p>
            <a:pPr marL="16913">
              <a:spcBef>
                <a:spcPts val="152"/>
              </a:spcBef>
            </a:pPr>
            <a:r>
              <a:rPr sz="866" spc="-67" dirty="0">
                <a:latin typeface="Wingdings"/>
                <a:cs typeface="Wingdings"/>
              </a:rPr>
              <a:t></a:t>
            </a:r>
            <a:endParaRPr sz="866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5874" y="1282944"/>
            <a:ext cx="9882792" cy="63198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1998" dirty="0">
                <a:latin typeface="Arial"/>
                <a:cs typeface="Arial"/>
              </a:rPr>
              <a:t>Bridge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and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adapter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often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confused</a:t>
            </a:r>
            <a:r>
              <a:rPr sz="1998" spc="-1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as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both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allow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separate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classes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/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class</a:t>
            </a:r>
            <a:r>
              <a:rPr sz="1998" spc="-2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hierarchies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spc="-33" dirty="0">
                <a:latin typeface="Arial"/>
                <a:cs typeface="Arial"/>
              </a:rPr>
              <a:t>to </a:t>
            </a:r>
            <a:r>
              <a:rPr sz="1998" spc="-13" dirty="0">
                <a:latin typeface="Arial"/>
                <a:cs typeface="Arial"/>
              </a:rPr>
              <a:t>communicate</a:t>
            </a:r>
            <a:endParaRPr sz="199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310" y="2037511"/>
            <a:ext cx="118387" cy="152880"/>
          </a:xfrm>
          <a:prstGeom prst="rect">
            <a:avLst/>
          </a:prstGeom>
        </p:spPr>
        <p:txBody>
          <a:bodyPr vert="horz" wrap="square" lIns="0" tIns="19448" rIns="0" bIns="0" rtlCol="0">
            <a:spAutoFit/>
          </a:bodyPr>
          <a:lstStyle/>
          <a:p>
            <a:pPr marL="16913">
              <a:spcBef>
                <a:spcPts val="152"/>
              </a:spcBef>
            </a:pPr>
            <a:r>
              <a:rPr sz="866" spc="-67" dirty="0">
                <a:latin typeface="Wingdings"/>
                <a:cs typeface="Wingdings"/>
              </a:rPr>
              <a:t></a:t>
            </a:r>
            <a:endParaRPr sz="866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3521" y="1892165"/>
            <a:ext cx="10186370" cy="1072731"/>
          </a:xfrm>
          <a:prstGeom prst="rect">
            <a:avLst/>
          </a:prstGeom>
        </p:spPr>
        <p:txBody>
          <a:bodyPr vert="horz" wrap="square" lIns="0" tIns="85408" rIns="0" bIns="0" rtlCol="0">
            <a:spAutoFit/>
          </a:bodyPr>
          <a:lstStyle/>
          <a:p>
            <a:pPr marL="16913">
              <a:spcBef>
                <a:spcPts val="673"/>
              </a:spcBef>
            </a:pPr>
            <a:r>
              <a:rPr sz="1998" dirty="0">
                <a:latin typeface="Arial"/>
                <a:cs typeface="Arial"/>
              </a:rPr>
              <a:t>Adapter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is</a:t>
            </a:r>
            <a:r>
              <a:rPr sz="1998" spc="-2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often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applied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to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existing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systems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to</a:t>
            </a:r>
            <a:r>
              <a:rPr sz="1998" spc="-1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get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separate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components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to</a:t>
            </a:r>
            <a:r>
              <a:rPr sz="1998" spc="-2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work</a:t>
            </a:r>
            <a:r>
              <a:rPr sz="1998" spc="-20" dirty="0">
                <a:latin typeface="Arial"/>
                <a:cs typeface="Arial"/>
              </a:rPr>
              <a:t> </a:t>
            </a:r>
            <a:r>
              <a:rPr sz="1998" spc="-13" dirty="0">
                <a:latin typeface="Arial"/>
                <a:cs typeface="Arial"/>
              </a:rPr>
              <a:t>together</a:t>
            </a:r>
            <a:endParaRPr sz="1998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1998" dirty="0">
                <a:latin typeface="Arial"/>
                <a:cs typeface="Arial"/>
              </a:rPr>
              <a:t>Bridge</a:t>
            </a:r>
            <a:r>
              <a:rPr sz="1998" spc="-4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is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often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implemented</a:t>
            </a:r>
            <a:r>
              <a:rPr sz="1998" spc="-47" dirty="0">
                <a:latin typeface="Arial"/>
                <a:cs typeface="Arial"/>
              </a:rPr>
              <a:t> </a:t>
            </a:r>
            <a:r>
              <a:rPr sz="1998" spc="-13" dirty="0">
                <a:latin typeface="Arial"/>
                <a:cs typeface="Arial"/>
              </a:rPr>
              <a:t>up-</a:t>
            </a:r>
            <a:r>
              <a:rPr sz="1998" dirty="0">
                <a:latin typeface="Arial"/>
                <a:cs typeface="Arial"/>
              </a:rPr>
              <a:t>front</a:t>
            </a:r>
            <a:r>
              <a:rPr sz="1998" spc="-4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to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allow</a:t>
            </a:r>
            <a:r>
              <a:rPr sz="1998" spc="-5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abstractions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and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implementations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to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spc="-13" dirty="0">
                <a:latin typeface="Arial"/>
                <a:cs typeface="Arial"/>
              </a:rPr>
              <a:t>develop separately</a:t>
            </a:r>
            <a:endParaRPr sz="199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7310" y="2410971"/>
            <a:ext cx="118387" cy="152880"/>
          </a:xfrm>
          <a:prstGeom prst="rect">
            <a:avLst/>
          </a:prstGeom>
        </p:spPr>
        <p:txBody>
          <a:bodyPr vert="horz" wrap="square" lIns="0" tIns="19448" rIns="0" bIns="0" rtlCol="0">
            <a:spAutoFit/>
          </a:bodyPr>
          <a:lstStyle/>
          <a:p>
            <a:pPr marL="16913">
              <a:spcBef>
                <a:spcPts val="152"/>
              </a:spcBef>
            </a:pPr>
            <a:r>
              <a:rPr sz="866" spc="-67" dirty="0">
                <a:latin typeface="Wingdings"/>
                <a:cs typeface="Wingdings"/>
              </a:rPr>
              <a:t></a:t>
            </a:r>
            <a:endParaRPr sz="866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8289" y="3089347"/>
            <a:ext cx="118387" cy="152880"/>
          </a:xfrm>
          <a:prstGeom prst="rect">
            <a:avLst/>
          </a:prstGeom>
        </p:spPr>
        <p:txBody>
          <a:bodyPr vert="horz" wrap="square" lIns="0" tIns="19448" rIns="0" bIns="0" rtlCol="0">
            <a:spAutoFit/>
          </a:bodyPr>
          <a:lstStyle/>
          <a:p>
            <a:pPr marL="16913">
              <a:spcBef>
                <a:spcPts val="152"/>
              </a:spcBef>
            </a:pPr>
            <a:r>
              <a:rPr sz="866" spc="-67" dirty="0">
                <a:latin typeface="Wingdings"/>
                <a:cs typeface="Wingdings"/>
              </a:rPr>
              <a:t></a:t>
            </a:r>
            <a:endParaRPr sz="866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873" y="3013122"/>
            <a:ext cx="7414420" cy="324534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1998" dirty="0">
                <a:latin typeface="Arial"/>
                <a:cs typeface="Arial"/>
              </a:rPr>
              <a:t>Implementations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of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the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bridge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pattern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often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use</a:t>
            </a:r>
            <a:r>
              <a:rPr sz="1998" spc="-33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an</a:t>
            </a:r>
            <a:r>
              <a:rPr sz="1998" spc="-27" dirty="0">
                <a:latin typeface="Arial"/>
                <a:cs typeface="Arial"/>
              </a:rPr>
              <a:t> </a:t>
            </a:r>
            <a:r>
              <a:rPr sz="1998" dirty="0">
                <a:latin typeface="Arial"/>
                <a:cs typeface="Arial"/>
              </a:rPr>
              <a:t>object</a:t>
            </a:r>
            <a:r>
              <a:rPr sz="1998" spc="-40" dirty="0">
                <a:latin typeface="Arial"/>
                <a:cs typeface="Arial"/>
              </a:rPr>
              <a:t> </a:t>
            </a:r>
            <a:r>
              <a:rPr sz="1998" spc="-13" dirty="0">
                <a:latin typeface="Arial"/>
                <a:cs typeface="Arial"/>
              </a:rPr>
              <a:t>adapter</a:t>
            </a:r>
            <a:endParaRPr sz="1998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8085" y="3520345"/>
            <a:ext cx="7729826" cy="28796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148" y="494864"/>
            <a:ext cx="10079330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Bridge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8" y="1652383"/>
            <a:ext cx="2396493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Use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bridge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when:</a:t>
            </a:r>
            <a:endParaRPr sz="239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9674" y="217974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885" y="2087218"/>
            <a:ext cx="9452370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avoid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permanent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binding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between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abstraction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its </a:t>
            </a:r>
            <a:r>
              <a:rPr sz="2397" spc="-13" dirty="0">
                <a:latin typeface="Arial"/>
                <a:cs typeface="Arial"/>
              </a:rPr>
              <a:t>implementation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9233" y="297987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3042" y="2888784"/>
            <a:ext cx="644956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implementation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selected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runtime</a:t>
            </a:r>
            <a:endParaRPr sz="239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9674" y="341469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5886" y="3323131"/>
            <a:ext cx="10315751" cy="156955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5113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both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abstractions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their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implementations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should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extensible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by </a:t>
            </a:r>
            <a:r>
              <a:rPr sz="2397" spc="-13" dirty="0">
                <a:latin typeface="Arial"/>
                <a:cs typeface="Arial"/>
              </a:rPr>
              <a:t>subclassing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rewriting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implementation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abstraction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shouldn’t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rewrite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the </a:t>
            </a:r>
            <a:r>
              <a:rPr sz="2397" spc="-13" dirty="0">
                <a:latin typeface="Arial"/>
                <a:cs typeface="Arial"/>
              </a:rPr>
              <a:t>client</a:t>
            </a:r>
            <a:endParaRPr sz="239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9674" y="421626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756" y="252381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Bridge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98" y="1324489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382" y="1236746"/>
            <a:ext cx="706941" cy="3655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264" spc="-13" dirty="0">
                <a:latin typeface="Arial"/>
                <a:cs typeface="Arial"/>
              </a:rPr>
              <a:t>Pros:</a:t>
            </a:r>
            <a:endParaRPr sz="226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1819" y="1738691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8030" y="1582904"/>
            <a:ext cx="10533075" cy="1970302"/>
          </a:xfrm>
          <a:prstGeom prst="rect">
            <a:avLst/>
          </a:prstGeom>
        </p:spPr>
        <p:txBody>
          <a:bodyPr vert="horz" wrap="square" lIns="0" tIns="86252" rIns="0" bIns="0" rtlCol="0">
            <a:spAutoFit/>
          </a:bodyPr>
          <a:lstStyle/>
          <a:p>
            <a:pPr marL="16913">
              <a:spcBef>
                <a:spcPts val="678"/>
              </a:spcBef>
            </a:pPr>
            <a:r>
              <a:rPr sz="2264" spc="-53" dirty="0">
                <a:latin typeface="Arial"/>
                <a:cs typeface="Arial"/>
              </a:rPr>
              <a:t>You</a:t>
            </a:r>
            <a:r>
              <a:rPr sz="2264" spc="-8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can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create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platform-</a:t>
            </a:r>
            <a:r>
              <a:rPr sz="2264" dirty="0">
                <a:latin typeface="Arial"/>
                <a:cs typeface="Arial"/>
              </a:rPr>
              <a:t>independent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classes</a:t>
            </a:r>
            <a:r>
              <a:rPr sz="2264" spc="-7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and</a:t>
            </a:r>
            <a:r>
              <a:rPr sz="2264" spc="-87" dirty="0">
                <a:latin typeface="Arial"/>
                <a:cs typeface="Arial"/>
              </a:rPr>
              <a:t> </a:t>
            </a:r>
            <a:r>
              <a:rPr sz="2264" spc="-27" dirty="0">
                <a:latin typeface="Arial"/>
                <a:cs typeface="Arial"/>
              </a:rPr>
              <a:t>apps</a:t>
            </a:r>
            <a:endParaRPr sz="2264">
              <a:latin typeface="Arial"/>
              <a:cs typeface="Arial"/>
            </a:endParaRPr>
          </a:p>
          <a:p>
            <a:pPr marL="16913" marR="192804">
              <a:spcBef>
                <a:spcPts val="545"/>
              </a:spcBef>
            </a:pPr>
            <a:r>
              <a:rPr sz="2264" dirty="0">
                <a:latin typeface="Arial"/>
                <a:cs typeface="Arial"/>
              </a:rPr>
              <a:t>The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client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code</a:t>
            </a:r>
            <a:r>
              <a:rPr sz="2264" spc="-3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works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with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high-</a:t>
            </a:r>
            <a:r>
              <a:rPr sz="2264" dirty="0">
                <a:latin typeface="Arial"/>
                <a:cs typeface="Arial"/>
              </a:rPr>
              <a:t>level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abstractions.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It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isn’t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exposed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to</a:t>
            </a:r>
            <a:r>
              <a:rPr sz="2264" spc="-3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the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platform details</a:t>
            </a:r>
            <a:endParaRPr sz="2264">
              <a:latin typeface="Arial"/>
              <a:cs typeface="Arial"/>
            </a:endParaRPr>
          </a:p>
          <a:p>
            <a:pPr marL="16913" marR="6765">
              <a:spcBef>
                <a:spcPts val="559"/>
              </a:spcBef>
            </a:pPr>
            <a:r>
              <a:rPr sz="2264" spc="-53" dirty="0">
                <a:latin typeface="Arial"/>
                <a:cs typeface="Arial"/>
              </a:rPr>
              <a:t>You</a:t>
            </a:r>
            <a:r>
              <a:rPr sz="2264" spc="-10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can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introduce</a:t>
            </a:r>
            <a:r>
              <a:rPr sz="2264" spc="-9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new</a:t>
            </a:r>
            <a:r>
              <a:rPr sz="2264" spc="-9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abstractions</a:t>
            </a:r>
            <a:r>
              <a:rPr sz="2264" spc="-8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and</a:t>
            </a:r>
            <a:r>
              <a:rPr sz="2264" spc="-9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implementations</a:t>
            </a:r>
            <a:r>
              <a:rPr sz="2264" spc="-9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independently</a:t>
            </a:r>
            <a:r>
              <a:rPr sz="2264" spc="-8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from</a:t>
            </a:r>
            <a:r>
              <a:rPr sz="2264" spc="-93" dirty="0">
                <a:latin typeface="Arial"/>
                <a:cs typeface="Arial"/>
              </a:rPr>
              <a:t> </a:t>
            </a:r>
            <a:r>
              <a:rPr sz="2264" spc="-27" dirty="0">
                <a:latin typeface="Arial"/>
                <a:cs typeface="Arial"/>
              </a:rPr>
              <a:t>each </a:t>
            </a:r>
            <a:r>
              <a:rPr sz="2264" spc="-13" dirty="0">
                <a:latin typeface="Arial"/>
                <a:cs typeface="Arial"/>
              </a:rPr>
              <a:t>other</a:t>
            </a:r>
            <a:endParaRPr sz="226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1819" y="2154822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1819" y="2916118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1378" y="3675505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5186" y="3587290"/>
            <a:ext cx="2661175" cy="3655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264" spc="-27" dirty="0">
                <a:latin typeface="Arial"/>
                <a:cs typeface="Arial"/>
              </a:rPr>
              <a:t>Open-</a:t>
            </a:r>
            <a:r>
              <a:rPr sz="2264" dirty="0">
                <a:latin typeface="Arial"/>
                <a:cs typeface="Arial"/>
              </a:rPr>
              <a:t>close</a:t>
            </a:r>
            <a:r>
              <a:rPr sz="2264" spc="2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principle</a:t>
            </a:r>
            <a:endParaRPr sz="226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1819" y="4091146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8030" y="4003421"/>
            <a:ext cx="10259094" cy="713935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264" spc="-53" dirty="0">
                <a:latin typeface="Arial"/>
                <a:cs typeface="Arial"/>
              </a:rPr>
              <a:t>You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can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focus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on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high-</a:t>
            </a:r>
            <a:r>
              <a:rPr sz="2264" dirty="0">
                <a:latin typeface="Arial"/>
                <a:cs typeface="Arial"/>
              </a:rPr>
              <a:t>level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logic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in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the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abstraction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and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on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platform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details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in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spc="-33" dirty="0">
                <a:latin typeface="Arial"/>
                <a:cs typeface="Arial"/>
              </a:rPr>
              <a:t>the </a:t>
            </a:r>
            <a:r>
              <a:rPr sz="2264" spc="-13" dirty="0">
                <a:latin typeface="Arial"/>
                <a:cs typeface="Arial"/>
              </a:rPr>
              <a:t>implementation</a:t>
            </a:r>
            <a:endParaRPr sz="226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1378" y="4850532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5186" y="4762789"/>
            <a:ext cx="3736807" cy="3655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264" dirty="0">
                <a:latin typeface="Arial"/>
                <a:cs typeface="Arial"/>
              </a:rPr>
              <a:t>Single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responsibility</a:t>
            </a:r>
            <a:r>
              <a:rPr sz="2264" spc="-8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principle</a:t>
            </a:r>
            <a:endParaRPr sz="22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798" y="5266663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0382" y="5178921"/>
            <a:ext cx="788120" cy="3655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264" spc="-13" dirty="0">
                <a:latin typeface="Arial"/>
                <a:cs typeface="Arial"/>
              </a:rPr>
              <a:t>Cons:</a:t>
            </a:r>
            <a:endParaRPr sz="226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1819" y="5681356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8030" y="5593124"/>
            <a:ext cx="10000333" cy="713935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264" spc="-53" dirty="0">
                <a:latin typeface="Arial"/>
                <a:cs typeface="Arial"/>
              </a:rPr>
              <a:t>You</a:t>
            </a:r>
            <a:r>
              <a:rPr sz="2264" spc="-7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might</a:t>
            </a:r>
            <a:r>
              <a:rPr sz="2264" spc="-7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make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the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code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more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complicated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by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applying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the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pattern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to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highly </a:t>
            </a:r>
            <a:r>
              <a:rPr sz="2264" dirty="0">
                <a:latin typeface="Arial"/>
                <a:cs typeface="Arial"/>
              </a:rPr>
              <a:t>cohesive</a:t>
            </a:r>
            <a:r>
              <a:rPr sz="2264" spc="-93" dirty="0">
                <a:latin typeface="Arial"/>
                <a:cs typeface="Arial"/>
              </a:rPr>
              <a:t> </a:t>
            </a:r>
            <a:r>
              <a:rPr sz="2264" spc="-27" dirty="0">
                <a:latin typeface="Arial"/>
                <a:cs typeface="Arial"/>
              </a:rPr>
              <a:t>class</a:t>
            </a:r>
            <a:endParaRPr sz="226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122E0-C114-D773-52A5-E90365847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643" b="148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169DD-4BA5-4E92-EFCC-8CA6C0F0B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  <a:latin typeface="+mj-lt"/>
                <a:cs typeface="+mj-cs"/>
              </a:rPr>
              <a:t>Composite Pattern</a:t>
            </a:r>
          </a:p>
        </p:txBody>
      </p:sp>
    </p:spTree>
    <p:extLst>
      <p:ext uri="{BB962C8B-B14F-4D97-AF65-F5344CB8AC3E}">
        <p14:creationId xmlns:p14="http://schemas.microsoft.com/office/powerpoint/2010/main" val="278455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BD58-3B34-2E65-8768-F02AD6F0C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08" y="402933"/>
            <a:ext cx="8252460" cy="774636"/>
          </a:xfrm>
        </p:spPr>
        <p:txBody>
          <a:bodyPr/>
          <a:lstStyle/>
          <a:p>
            <a:r>
              <a:rPr lang="en-US" dirty="0"/>
              <a:t>Consider</a:t>
            </a:r>
          </a:p>
        </p:txBody>
      </p:sp>
      <p:pic>
        <p:nvPicPr>
          <p:cNvPr id="1026" name="Picture 2" descr="Structure of a complex order">
            <a:extLst>
              <a:ext uri="{FF2B5EF4-FFF2-40B4-BE49-F238E27FC236}">
                <a16:creationId xmlns:a16="http://schemas.microsoft.com/office/drawing/2014/main" id="{EFF5A2FA-3537-D3C2-E06D-F82B7239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07950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1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3205" y="490265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Composite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8" y="1649033"/>
            <a:ext cx="6033518" cy="149260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composite</a:t>
            </a:r>
            <a:r>
              <a:rPr sz="2397" b="1" spc="-6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b="1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allows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tree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structures,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then </a:t>
            </a:r>
            <a:r>
              <a:rPr sz="2397" dirty="0">
                <a:latin typeface="Arial"/>
                <a:cs typeface="Arial"/>
              </a:rPr>
              <a:t>treat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individual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these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tree </a:t>
            </a:r>
            <a:r>
              <a:rPr sz="2397" dirty="0">
                <a:latin typeface="Arial"/>
                <a:cs typeface="Arial"/>
              </a:rPr>
              <a:t>structures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same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way</a:t>
            </a:r>
            <a:endParaRPr sz="239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4898" y="1054206"/>
            <a:ext cx="4000184" cy="48894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26</a:t>
            </a:fld>
            <a:endParaRPr spc="-33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214" y="402820"/>
            <a:ext cx="10991009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Composite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8" y="1649034"/>
            <a:ext cx="6277903" cy="31092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140374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Component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declares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in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composition,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well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methods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for </a:t>
            </a:r>
            <a:r>
              <a:rPr sz="2397" dirty="0">
                <a:latin typeface="Arial"/>
                <a:cs typeface="Arial"/>
              </a:rPr>
              <a:t>accessing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children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(optionally)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parents</a:t>
            </a:r>
            <a:endParaRPr sz="2397">
              <a:latin typeface="Arial"/>
              <a:cs typeface="Arial"/>
            </a:endParaRPr>
          </a:p>
          <a:p>
            <a:pPr marL="16913" marR="882837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Leaf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defines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primitive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behaviour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the </a:t>
            </a:r>
            <a:r>
              <a:rPr sz="2397" dirty="0">
                <a:latin typeface="Arial"/>
                <a:cs typeface="Arial"/>
              </a:rPr>
              <a:t>composition.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children.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Composite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defines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behaviour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having </a:t>
            </a:r>
            <a:r>
              <a:rPr sz="2397" dirty="0">
                <a:latin typeface="Arial"/>
                <a:cs typeface="Arial"/>
              </a:rPr>
              <a:t>children,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stores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children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implements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child- </a:t>
            </a:r>
            <a:r>
              <a:rPr sz="2397" dirty="0">
                <a:latin typeface="Arial"/>
                <a:cs typeface="Arial"/>
              </a:rPr>
              <a:t>related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methods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90700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214" y="3707128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4898" y="1054696"/>
            <a:ext cx="4000184" cy="48894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27</a:t>
            </a:fld>
            <a:endParaRPr spc="-33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21966" y="457759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Composite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9" y="1649033"/>
            <a:ext cx="571218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Instantiated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structure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composite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pattern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0249" y="2662018"/>
            <a:ext cx="6088772" cy="299582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28</a:t>
            </a:fld>
            <a:endParaRPr spc="-33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709" y="497915"/>
            <a:ext cx="10531966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Composite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8" y="1649033"/>
            <a:ext cx="2936002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Use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composite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when: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5236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0955" y="2015781"/>
            <a:ext cx="10224423" cy="1626747"/>
          </a:xfrm>
          <a:prstGeom prst="rect">
            <a:avLst/>
          </a:prstGeom>
        </p:spPr>
        <p:txBody>
          <a:bodyPr vert="horz" wrap="square" lIns="0" tIns="86252" rIns="0" bIns="0" rtlCol="0">
            <a:spAutoFit/>
          </a:bodyPr>
          <a:lstStyle/>
          <a:p>
            <a:pPr marL="16913">
              <a:spcBef>
                <a:spcPts val="678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represent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hierarchies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tree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structure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able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ignore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difference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between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compositions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of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individual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objects.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will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treat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composite </a:t>
            </a:r>
            <a:r>
              <a:rPr sz="2397" dirty="0">
                <a:latin typeface="Arial"/>
                <a:cs typeface="Arial"/>
              </a:rPr>
              <a:t>structure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uniformly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5236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5588" y="3355366"/>
            <a:ext cx="5215478" cy="325950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29</a:t>
            </a:fld>
            <a:endParaRPr spc="-3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92FA62-7A45-4F89-A245-0BA05F75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E52E1-CB55-4954-96F6-B863715C8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554A3-7E2B-2CB9-9801-6A1688CF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732103" cy="2493876"/>
          </a:xfrm>
        </p:spPr>
        <p:txBody>
          <a:bodyPr anchor="b">
            <a:normAutofit/>
          </a:bodyPr>
          <a:lstStyle/>
          <a:p>
            <a:r>
              <a:rPr lang="en-ZA" sz="4400" dirty="0"/>
              <a:t>Structural</a:t>
            </a:r>
            <a:r>
              <a:rPr lang="en-ZA" sz="4400" spc="185" dirty="0"/>
              <a:t> </a:t>
            </a:r>
            <a:r>
              <a:rPr lang="en-ZA" sz="4400" dirty="0"/>
              <a:t>Design</a:t>
            </a:r>
            <a:r>
              <a:rPr lang="en-ZA" sz="4400" spc="190" dirty="0"/>
              <a:t> </a:t>
            </a:r>
            <a:r>
              <a:rPr lang="en-ZA" sz="4400" spc="-10" dirty="0"/>
              <a:t>Patterns</a:t>
            </a:r>
            <a:endParaRPr lang="en-US" sz="4400" dirty="0"/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40839DED-D13B-4FE2-AF8E-2113D887C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2EEB2D-48A0-4F55-A27D-1CF0340DF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E0FA48-3E56-41E4-9D69-E3075231E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BEA43D-D342-4D53-BA39-19D2CB43F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01AFA7-D179-4686-A37D-4F22F25F6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E4F3AB-9E00-4A6B-8288-47C92E42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CD149C-82EF-419B-8302-7FC6B3F77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1">
            <a:extLst>
              <a:ext uri="{FF2B5EF4-FFF2-40B4-BE49-F238E27FC236}">
                <a16:creationId xmlns:a16="http://schemas.microsoft.com/office/drawing/2014/main" id="{617BF969-E9DF-46D8-B8CA-E33DFD3EE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678" y="1"/>
            <a:ext cx="2661680" cy="2424023"/>
          </a:xfrm>
          <a:custGeom>
            <a:avLst/>
            <a:gdLst>
              <a:gd name="connsiteX0" fmla="*/ 572886 w 2661680"/>
              <a:gd name="connsiteY0" fmla="*/ 0 h 2424023"/>
              <a:gd name="connsiteX1" fmla="*/ 2088794 w 2661680"/>
              <a:gd name="connsiteY1" fmla="*/ 0 h 2424023"/>
              <a:gd name="connsiteX2" fmla="*/ 2177378 w 2661680"/>
              <a:gd name="connsiteY2" fmla="*/ 66242 h 2424023"/>
              <a:gd name="connsiteX3" fmla="*/ 2661680 w 2661680"/>
              <a:gd name="connsiteY3" fmla="*/ 1093183 h 2424023"/>
              <a:gd name="connsiteX4" fmla="*/ 1330840 w 2661680"/>
              <a:gd name="connsiteY4" fmla="*/ 2424023 h 2424023"/>
              <a:gd name="connsiteX5" fmla="*/ 0 w 2661680"/>
              <a:gd name="connsiteY5" fmla="*/ 1093183 h 2424023"/>
              <a:gd name="connsiteX6" fmla="*/ 484302 w 2661680"/>
              <a:gd name="connsiteY6" fmla="*/ 66242 h 242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95AC1B9-428F-4D7F-BAA0-63B0FAC2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930" y="-1"/>
            <a:ext cx="2424023" cy="2424023"/>
          </a:xfrm>
          <a:prstGeom prst="rect">
            <a:avLst/>
          </a:prstGeom>
        </p:spPr>
      </p:pic>
      <p:sp>
        <p:nvSpPr>
          <p:cNvPr id="50" name="Oval 2">
            <a:extLst>
              <a:ext uri="{FF2B5EF4-FFF2-40B4-BE49-F238E27FC236}">
                <a16:creationId xmlns:a16="http://schemas.microsoft.com/office/drawing/2014/main" id="{0A431FA1-4FB8-4CB5-AB06-09E989A31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7628" y="2906802"/>
            <a:ext cx="4051324" cy="3951198"/>
          </a:xfrm>
          <a:custGeom>
            <a:avLst/>
            <a:gdLst>
              <a:gd name="connsiteX0" fmla="*/ 2361523 w 4051324"/>
              <a:gd name="connsiteY0" fmla="*/ 0 h 3951198"/>
              <a:gd name="connsiteX1" fmla="*/ 4031372 w 4051324"/>
              <a:gd name="connsiteY1" fmla="*/ 691674 h 3951198"/>
              <a:gd name="connsiteX2" fmla="*/ 4051324 w 4051324"/>
              <a:gd name="connsiteY2" fmla="*/ 713627 h 3951198"/>
              <a:gd name="connsiteX3" fmla="*/ 4051324 w 4051324"/>
              <a:gd name="connsiteY3" fmla="*/ 3951198 h 3951198"/>
              <a:gd name="connsiteX4" fmla="*/ 618807 w 4051324"/>
              <a:gd name="connsiteY4" fmla="*/ 3951198 h 3951198"/>
              <a:gd name="connsiteX5" fmla="*/ 539257 w 4051324"/>
              <a:gd name="connsiteY5" fmla="*/ 3863671 h 3951198"/>
              <a:gd name="connsiteX6" fmla="*/ 0 w 4051324"/>
              <a:gd name="connsiteY6" fmla="*/ 2361523 h 3951198"/>
              <a:gd name="connsiteX7" fmla="*/ 2361523 w 4051324"/>
              <a:gd name="connsiteY7" fmla="*/ 0 h 395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1324" h="3951198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5568B90D-1554-4791-ACD8-CA2511F62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18963" r="52721" b="17441"/>
          <a:stretch/>
        </p:blipFill>
        <p:spPr>
          <a:xfrm>
            <a:off x="10854666" y="0"/>
            <a:ext cx="1334286" cy="29620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4936-5415-4A24-1C91-6C37CD0E3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r>
              <a:rPr lang="en-ZA" sz="1800" b="1">
                <a:latin typeface="Arial"/>
                <a:cs typeface="Arial"/>
              </a:rPr>
              <a:t>Structural</a:t>
            </a:r>
            <a:r>
              <a:rPr lang="en-ZA" sz="1800" b="1" spc="-30">
                <a:latin typeface="Arial"/>
                <a:cs typeface="Arial"/>
              </a:rPr>
              <a:t> </a:t>
            </a:r>
            <a:r>
              <a:rPr lang="en-ZA" sz="1800" b="1">
                <a:latin typeface="Arial"/>
                <a:cs typeface="Arial"/>
              </a:rPr>
              <a:t>design</a:t>
            </a:r>
            <a:r>
              <a:rPr lang="en-ZA" sz="1800" b="1" spc="-30">
                <a:latin typeface="Arial"/>
                <a:cs typeface="Arial"/>
              </a:rPr>
              <a:t> </a:t>
            </a:r>
            <a:r>
              <a:rPr lang="en-ZA" sz="1800" b="1">
                <a:latin typeface="Arial"/>
                <a:cs typeface="Arial"/>
              </a:rPr>
              <a:t>patterns</a:t>
            </a:r>
            <a:r>
              <a:rPr lang="en-ZA" sz="1800" b="1" spc="-20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deal</a:t>
            </a:r>
            <a:r>
              <a:rPr lang="en-ZA" sz="1800" spc="-35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with</a:t>
            </a:r>
            <a:r>
              <a:rPr lang="en-ZA" sz="1800" spc="-40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organising</a:t>
            </a:r>
            <a:r>
              <a:rPr lang="en-ZA" sz="1800" spc="-35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objects</a:t>
            </a:r>
            <a:r>
              <a:rPr lang="en-ZA" sz="1800" spc="-30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to</a:t>
            </a:r>
            <a:r>
              <a:rPr lang="en-ZA" sz="1800" spc="-40">
                <a:latin typeface="Arial"/>
                <a:cs typeface="Arial"/>
              </a:rPr>
              <a:t> </a:t>
            </a:r>
            <a:r>
              <a:rPr lang="en-ZA" sz="1800" spc="-20">
                <a:latin typeface="Arial"/>
                <a:cs typeface="Arial"/>
              </a:rPr>
              <a:t>form </a:t>
            </a:r>
            <a:r>
              <a:rPr lang="en-ZA" sz="1800">
                <a:latin typeface="Arial"/>
                <a:cs typeface="Arial"/>
              </a:rPr>
              <a:t>larger</a:t>
            </a:r>
            <a:r>
              <a:rPr lang="en-ZA" sz="1800" spc="-35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structures</a:t>
            </a:r>
            <a:r>
              <a:rPr lang="en-ZA" sz="1800" spc="-35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and</a:t>
            </a:r>
            <a:r>
              <a:rPr lang="en-ZA" sz="1800" spc="-40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provide</a:t>
            </a:r>
            <a:r>
              <a:rPr lang="en-ZA" sz="1800" spc="-40">
                <a:latin typeface="Arial"/>
                <a:cs typeface="Arial"/>
              </a:rPr>
              <a:t> </a:t>
            </a:r>
            <a:r>
              <a:rPr lang="en-ZA" sz="1800">
                <a:latin typeface="Arial"/>
                <a:cs typeface="Arial"/>
              </a:rPr>
              <a:t>new</a:t>
            </a:r>
            <a:r>
              <a:rPr lang="en-ZA" sz="1800" spc="-45">
                <a:latin typeface="Arial"/>
                <a:cs typeface="Arial"/>
              </a:rPr>
              <a:t> </a:t>
            </a:r>
            <a:r>
              <a:rPr lang="en-ZA" sz="1800" spc="-10">
                <a:latin typeface="Arial"/>
                <a:cs typeface="Arial"/>
              </a:rPr>
              <a:t>functionality</a:t>
            </a:r>
            <a:endParaRPr lang="en-ZA" sz="1800">
              <a:latin typeface="Arial"/>
              <a:cs typeface="Arial"/>
            </a:endParaRPr>
          </a:p>
          <a:p>
            <a:pPr lvl="1"/>
            <a:r>
              <a:rPr lang="en-US"/>
              <a:t>They can add functionality to objects</a:t>
            </a:r>
          </a:p>
          <a:p>
            <a:pPr lvl="1"/>
            <a:r>
              <a:rPr lang="en-US"/>
              <a:t>They can control how objects are accessed</a:t>
            </a:r>
          </a:p>
          <a:p>
            <a:pPr lvl="1"/>
            <a:r>
              <a:rPr lang="en-US"/>
              <a:t>They can simplify the process of interacting with objects They can optimise how objects use memory</a:t>
            </a:r>
          </a:p>
          <a:p>
            <a:endParaRPr lang="en-US" sz="180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0791895-5729-444A-BF43-B325E066B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0462" y="3194666"/>
            <a:ext cx="3663333" cy="36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03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3073-91DD-DACD-5A68-9FE802AB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pc="-13" dirty="0"/>
              <a:t>Composite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581F-83AF-D51A-03EC-D697D9FD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2000" spc="-10" dirty="0">
                <a:latin typeface="Arial"/>
                <a:cs typeface="Arial"/>
              </a:rPr>
              <a:t>Pros:</a:t>
            </a:r>
          </a:p>
          <a:p>
            <a:pPr lvl="1"/>
            <a:r>
              <a:rPr lang="en-ZA" dirty="0">
                <a:latin typeface="Arial"/>
                <a:cs typeface="Arial"/>
              </a:rPr>
              <a:t>You can work with complex tree structures more conveniently: use polymorphism and recursion to your advantage</a:t>
            </a:r>
          </a:p>
          <a:p>
            <a:pPr lvl="1"/>
            <a:r>
              <a:rPr lang="en-ZA" dirty="0">
                <a:latin typeface="Arial"/>
                <a:cs typeface="Arial"/>
              </a:rPr>
              <a:t>You can introduce new element types into the app without breaking the existing code, which now works with the object tree</a:t>
            </a:r>
          </a:p>
          <a:p>
            <a:pPr lvl="1"/>
            <a:r>
              <a:rPr lang="en-ZA" sz="1800" spc="-10" dirty="0">
                <a:latin typeface="Arial"/>
                <a:cs typeface="Arial"/>
              </a:rPr>
              <a:t>Open-</a:t>
            </a:r>
            <a:r>
              <a:rPr lang="en-ZA" sz="1800" dirty="0">
                <a:latin typeface="Arial"/>
                <a:cs typeface="Arial"/>
              </a:rPr>
              <a:t>closed</a:t>
            </a:r>
            <a:r>
              <a:rPr lang="en-ZA" sz="1800" spc="-25" dirty="0">
                <a:latin typeface="Arial"/>
                <a:cs typeface="Arial"/>
              </a:rPr>
              <a:t> </a:t>
            </a:r>
            <a:r>
              <a:rPr lang="en-ZA" sz="1800" spc="-10" dirty="0">
                <a:latin typeface="Arial"/>
                <a:cs typeface="Arial"/>
              </a:rPr>
              <a:t>principle</a:t>
            </a:r>
            <a:endParaRPr lang="en-ZA" dirty="0">
              <a:latin typeface="Arial"/>
              <a:cs typeface="Arial"/>
            </a:endParaRPr>
          </a:p>
          <a:p>
            <a:r>
              <a:rPr lang="en-ZA" sz="2000" spc="-10" dirty="0">
                <a:latin typeface="Arial"/>
                <a:cs typeface="Arial"/>
              </a:rPr>
              <a:t>Cons:</a:t>
            </a:r>
          </a:p>
          <a:p>
            <a:pPr lvl="1"/>
            <a:r>
              <a:rPr lang="en-ZA" sz="1800" dirty="0">
                <a:latin typeface="Arial"/>
                <a:cs typeface="Arial"/>
              </a:rPr>
              <a:t>It</a:t>
            </a:r>
            <a:r>
              <a:rPr lang="en-ZA" sz="1800" spc="-3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might</a:t>
            </a:r>
            <a:r>
              <a:rPr lang="en-ZA" sz="1800" spc="-2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be</a:t>
            </a:r>
            <a:r>
              <a:rPr lang="en-ZA" sz="1800" spc="-3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difficult</a:t>
            </a:r>
            <a:r>
              <a:rPr lang="en-ZA" sz="1800" spc="-2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to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provide</a:t>
            </a:r>
            <a:r>
              <a:rPr lang="en-ZA" sz="1800" spc="-3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a</a:t>
            </a:r>
            <a:r>
              <a:rPr lang="en-ZA" sz="1800" spc="-3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common</a:t>
            </a:r>
            <a:r>
              <a:rPr lang="en-ZA" sz="1800" spc="-3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interface</a:t>
            </a:r>
            <a:r>
              <a:rPr lang="en-ZA" sz="1800" spc="-3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for</a:t>
            </a:r>
            <a:r>
              <a:rPr lang="en-ZA" sz="1800" spc="-2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classes</a:t>
            </a:r>
            <a:r>
              <a:rPr lang="en-ZA" sz="1800" spc="-30" dirty="0">
                <a:latin typeface="Arial"/>
                <a:cs typeface="Arial"/>
              </a:rPr>
              <a:t> </a:t>
            </a:r>
            <a:r>
              <a:rPr lang="en-ZA" sz="1800" spc="-10" dirty="0">
                <a:latin typeface="Arial"/>
                <a:cs typeface="Arial"/>
              </a:rPr>
              <a:t>whose </a:t>
            </a:r>
            <a:r>
              <a:rPr lang="en-ZA" sz="1800" dirty="0">
                <a:latin typeface="Arial"/>
                <a:cs typeface="Arial"/>
              </a:rPr>
              <a:t>functionality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differs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too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much.</a:t>
            </a:r>
            <a:r>
              <a:rPr lang="en-ZA" sz="1800" spc="-3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In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certain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scenarios,</a:t>
            </a:r>
            <a:r>
              <a:rPr lang="en-ZA" sz="1800" spc="-3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you’d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need</a:t>
            </a:r>
            <a:r>
              <a:rPr lang="en-ZA" sz="1800" spc="-30" dirty="0">
                <a:latin typeface="Arial"/>
                <a:cs typeface="Arial"/>
              </a:rPr>
              <a:t> </a:t>
            </a:r>
            <a:r>
              <a:rPr lang="en-ZA" sz="1800" spc="-25" dirty="0">
                <a:latin typeface="Arial"/>
                <a:cs typeface="Arial"/>
              </a:rPr>
              <a:t>to </a:t>
            </a:r>
            <a:r>
              <a:rPr lang="en-ZA" sz="1800" dirty="0">
                <a:latin typeface="Arial"/>
                <a:cs typeface="Arial"/>
              </a:rPr>
              <a:t>overgeneralize</a:t>
            </a:r>
            <a:r>
              <a:rPr lang="en-ZA" sz="1800" spc="-4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the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component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interface,</a:t>
            </a:r>
            <a:r>
              <a:rPr lang="en-ZA" sz="1800" spc="-35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making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it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harder</a:t>
            </a:r>
            <a:r>
              <a:rPr lang="en-ZA" sz="1800" spc="-40" dirty="0">
                <a:latin typeface="Arial"/>
                <a:cs typeface="Arial"/>
              </a:rPr>
              <a:t> </a:t>
            </a:r>
            <a:r>
              <a:rPr lang="en-ZA" sz="1800" dirty="0">
                <a:latin typeface="Arial"/>
                <a:cs typeface="Arial"/>
              </a:rPr>
              <a:t>to</a:t>
            </a:r>
            <a:r>
              <a:rPr lang="en-ZA" sz="1800" spc="-45" dirty="0">
                <a:latin typeface="Arial"/>
                <a:cs typeface="Arial"/>
              </a:rPr>
              <a:t> </a:t>
            </a:r>
            <a:r>
              <a:rPr lang="en-ZA" sz="1800" spc="-10" dirty="0">
                <a:latin typeface="Arial"/>
                <a:cs typeface="Arial"/>
              </a:rPr>
              <a:t>comprehend</a:t>
            </a:r>
            <a:endParaRPr lang="en-ZA" sz="18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1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D98350C0-EA9B-999B-4C59-FF1DB70CC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C93C0-919D-F14F-0222-286E5EEE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spc="-10">
                <a:solidFill>
                  <a:srgbClr val="FFFFFF"/>
                </a:solidFill>
              </a:rPr>
              <a:t>Decorator</a:t>
            </a:r>
            <a:endParaRPr lang="en-US" sz="6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84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3205" y="787797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3205" y="2130321"/>
            <a:ext cx="5048367" cy="259925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decorator</a:t>
            </a:r>
            <a:r>
              <a:rPr sz="2397" b="1" spc="-6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dirty="0">
                <a:latin typeface="Arial"/>
                <a:cs typeface="Arial"/>
              </a:rPr>
              <a:t>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sometimes </a:t>
            </a:r>
            <a:r>
              <a:rPr sz="2397" dirty="0">
                <a:latin typeface="Arial"/>
                <a:cs typeface="Arial"/>
              </a:rPr>
              <a:t>called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wrapper</a:t>
            </a:r>
            <a:r>
              <a:rPr sz="2397" b="1" spc="-47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b="1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(not</a:t>
            </a:r>
            <a:r>
              <a:rPr sz="2397" spc="-33" dirty="0">
                <a:latin typeface="Arial"/>
                <a:cs typeface="Arial"/>
              </a:rPr>
              <a:t> to</a:t>
            </a:r>
            <a:r>
              <a:rPr sz="2397" spc="666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confused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pattern, </a:t>
            </a:r>
            <a:r>
              <a:rPr sz="2397" dirty="0">
                <a:latin typeface="Arial"/>
                <a:cs typeface="Arial"/>
              </a:rPr>
              <a:t>which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shares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this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alternate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name) </a:t>
            </a:r>
            <a:r>
              <a:rPr sz="2397" dirty="0">
                <a:latin typeface="Arial"/>
                <a:cs typeface="Arial"/>
              </a:rPr>
              <a:t>allows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behaviour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individual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without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affecting </a:t>
            </a:r>
            <a:r>
              <a:rPr sz="2397" dirty="0">
                <a:latin typeface="Arial"/>
                <a:cs typeface="Arial"/>
              </a:rPr>
              <a:t>other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same</a:t>
            </a:r>
            <a:r>
              <a:rPr sz="2397" spc="-27" dirty="0">
                <a:latin typeface="Arial"/>
                <a:cs typeface="Arial"/>
              </a:rPr>
              <a:t> class</a:t>
            </a:r>
            <a:endParaRPr sz="239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9822" y="383053"/>
            <a:ext cx="5705924" cy="61814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143" y="482055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6152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245" y="1649033"/>
            <a:ext cx="972212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suppose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have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editor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let’s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windows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GUI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152" y="348229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3244" y="3390730"/>
            <a:ext cx="10731796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We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now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inheritance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extend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functionality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scroll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bar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window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2775" y="2108918"/>
            <a:ext cx="2012075" cy="8365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0418" y="3930660"/>
            <a:ext cx="4067229" cy="26466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3205" y="625640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8" y="1649033"/>
            <a:ext cx="9031250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suppose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now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border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functionality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window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0956" y="2085291"/>
            <a:ext cx="1015000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If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have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border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scroll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bar,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need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extra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456" y="3163612"/>
            <a:ext cx="9903611" cy="342553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746" y="2510657"/>
            <a:ext cx="5284925" cy="41687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95352" y="372004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35</a:t>
            </a:fld>
            <a:endParaRPr spc="-33" dirty="0"/>
          </a:p>
        </p:txBody>
      </p:sp>
      <p:sp>
        <p:nvSpPr>
          <p:cNvPr id="5" name="object 5"/>
          <p:cNvSpPr txBox="1"/>
          <p:nvPr/>
        </p:nvSpPr>
        <p:spPr>
          <a:xfrm>
            <a:off x="1103308" y="1364615"/>
            <a:ext cx="9793155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take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advantage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composition,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extra </a:t>
            </a:r>
            <a:r>
              <a:rPr sz="2397" dirty="0">
                <a:latin typeface="Arial"/>
                <a:cs typeface="Arial"/>
              </a:rPr>
              <a:t>functionality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individual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decorator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</a:t>
            </a:r>
            <a:endParaRPr sz="239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01144" y="453133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8" y="1649033"/>
            <a:ext cx="4946893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view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references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7505" y="3163612"/>
            <a:ext cx="8742784" cy="15326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36</a:t>
            </a:fld>
            <a:endParaRPr spc="-33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B960-EC70-ABC2-52D9-4770FCD79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145" y="495296"/>
            <a:ext cx="8252460" cy="774636"/>
          </a:xfrm>
        </p:spPr>
        <p:txBody>
          <a:bodyPr/>
          <a:lstStyle/>
          <a:p>
            <a:r>
              <a:rPr lang="en-US" dirty="0"/>
              <a:t>Decorators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B26C6-E0C3-CC3D-CCB6-2E72C1E6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78026"/>
            <a:ext cx="7772400" cy="43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6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5B0A-3E00-A07F-F4B9-F6F52888E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781" y="467588"/>
            <a:ext cx="8252460" cy="774636"/>
          </a:xfrm>
        </p:spPr>
        <p:txBody>
          <a:bodyPr/>
          <a:lstStyle/>
          <a:p>
            <a:r>
              <a:rPr lang="en-US" dirty="0"/>
              <a:t>Decorators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4D898-3770-1932-2EE8-991A2509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18" y="1615786"/>
            <a:ext cx="7772400" cy="44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98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6571-B372-F823-5E77-9BA6D0996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708" y="412169"/>
            <a:ext cx="8252460" cy="774636"/>
          </a:xfrm>
        </p:spPr>
        <p:txBody>
          <a:bodyPr/>
          <a:lstStyle/>
          <a:p>
            <a:r>
              <a:rPr lang="en-US" dirty="0"/>
              <a:t>Pizza Decorators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613EC-65EB-88D7-9CF2-3839CB4A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417782"/>
            <a:ext cx="68834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59F3-6B85-7229-84CB-03616C9D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</a:t>
            </a:r>
          </a:p>
        </p:txBody>
      </p:sp>
      <p:sp>
        <p:nvSpPr>
          <p:cNvPr id="11" name="Stored Data 10">
            <a:extLst>
              <a:ext uri="{FF2B5EF4-FFF2-40B4-BE49-F238E27FC236}">
                <a16:creationId xmlns:a16="http://schemas.microsoft.com/office/drawing/2014/main" id="{F53A7403-145D-2684-CFE3-03415CD98BF8}"/>
              </a:ext>
            </a:extLst>
          </p:cNvPr>
          <p:cNvSpPr/>
          <p:nvPr/>
        </p:nvSpPr>
        <p:spPr>
          <a:xfrm>
            <a:off x="1893456" y="3062650"/>
            <a:ext cx="3676072" cy="1409554"/>
          </a:xfrm>
          <a:prstGeom prst="flowChartOnlineStora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amazing web app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63EC05-21BD-334B-ECFC-84BB7454315E}"/>
              </a:ext>
            </a:extLst>
          </p:cNvPr>
          <p:cNvGrpSpPr/>
          <p:nvPr/>
        </p:nvGrpSpPr>
        <p:grpSpPr>
          <a:xfrm>
            <a:off x="6704216" y="3062649"/>
            <a:ext cx="2770909" cy="1409555"/>
            <a:chOff x="6704216" y="3062649"/>
            <a:chExt cx="2770909" cy="140955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BF679C-D1EB-6EE5-64B2-FC9A44C7976D}"/>
                </a:ext>
              </a:extLst>
            </p:cNvPr>
            <p:cNvGrpSpPr/>
            <p:nvPr/>
          </p:nvGrpSpPr>
          <p:grpSpPr>
            <a:xfrm rot="10800000">
              <a:off x="6704216" y="3062649"/>
              <a:ext cx="2770909" cy="1409555"/>
              <a:chOff x="1911927" y="3149600"/>
              <a:chExt cx="2770909" cy="1409555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50ACCA23-79F3-921D-56E1-82567374E679}"/>
                  </a:ext>
                </a:extLst>
              </p:cNvPr>
              <p:cNvSpPr/>
              <p:nvPr/>
            </p:nvSpPr>
            <p:spPr>
              <a:xfrm>
                <a:off x="3131127" y="3149600"/>
                <a:ext cx="1551709" cy="1403927"/>
              </a:xfrm>
              <a:prstGeom prst="chevr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EC64A7-E734-6313-2187-A90CC75C7B2C}"/>
                  </a:ext>
                </a:extLst>
              </p:cNvPr>
              <p:cNvSpPr/>
              <p:nvPr/>
            </p:nvSpPr>
            <p:spPr>
              <a:xfrm>
                <a:off x="1911927" y="3149600"/>
                <a:ext cx="1939637" cy="14095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2F462-4BD7-F0BC-8528-8744403D12C4}"/>
                </a:ext>
              </a:extLst>
            </p:cNvPr>
            <p:cNvSpPr txBox="1"/>
            <p:nvPr/>
          </p:nvSpPr>
          <p:spPr>
            <a:xfrm>
              <a:off x="8007926" y="3260435"/>
              <a:ext cx="129309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Cool library that solves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55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13854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214" y="471019"/>
            <a:ext cx="10236424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31972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309" y="1649034"/>
            <a:ext cx="4683904" cy="3500511"/>
          </a:xfrm>
          <a:prstGeom prst="rect">
            <a:avLst/>
          </a:prstGeom>
        </p:spPr>
        <p:txBody>
          <a:bodyPr vert="horz" wrap="square" lIns="0" tIns="16067" rIns="0" bIns="0" rtlCol="0">
            <a:spAutoFit/>
          </a:bodyPr>
          <a:lstStyle/>
          <a:p>
            <a:pPr marL="16913" marR="591941">
              <a:spcBef>
                <a:spcPts val="127"/>
              </a:spcBef>
            </a:pPr>
            <a:r>
              <a:rPr sz="2131" b="1" dirty="0">
                <a:latin typeface="Arial"/>
                <a:cs typeface="Arial"/>
              </a:rPr>
              <a:t>Component</a:t>
            </a:r>
            <a:r>
              <a:rPr sz="2131" spc="-7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–</a:t>
            </a:r>
            <a:r>
              <a:rPr sz="2131" spc="-7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defines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interface</a:t>
            </a:r>
            <a:r>
              <a:rPr sz="2131" spc="-73" dirty="0">
                <a:latin typeface="Arial"/>
                <a:cs typeface="Arial"/>
              </a:rPr>
              <a:t> </a:t>
            </a:r>
            <a:r>
              <a:rPr sz="2131" spc="-33" dirty="0">
                <a:latin typeface="Arial"/>
                <a:cs typeface="Arial"/>
              </a:rPr>
              <a:t>for </a:t>
            </a:r>
            <a:r>
              <a:rPr sz="2131" dirty="0">
                <a:latin typeface="Arial"/>
                <a:cs typeface="Arial"/>
              </a:rPr>
              <a:t>objects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that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can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be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decorated</a:t>
            </a:r>
            <a:endParaRPr sz="2131" dirty="0">
              <a:latin typeface="Arial"/>
              <a:cs typeface="Arial"/>
            </a:endParaRPr>
          </a:p>
          <a:p>
            <a:pPr marL="16913" marR="77797">
              <a:spcBef>
                <a:spcPts val="553"/>
              </a:spcBef>
            </a:pPr>
            <a:r>
              <a:rPr sz="2131" b="1" spc="-13" dirty="0">
                <a:latin typeface="Arial"/>
                <a:cs typeface="Arial"/>
              </a:rPr>
              <a:t>ConcreteComponent</a:t>
            </a:r>
            <a:r>
              <a:rPr sz="2131" spc="-2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–</a:t>
            </a:r>
            <a:r>
              <a:rPr sz="2131" spc="-2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defines</a:t>
            </a:r>
            <a:r>
              <a:rPr sz="2131" spc="-13" dirty="0">
                <a:latin typeface="Arial"/>
                <a:cs typeface="Arial"/>
              </a:rPr>
              <a:t> </a:t>
            </a:r>
            <a:r>
              <a:rPr sz="2131" spc="-33" dirty="0">
                <a:latin typeface="Arial"/>
                <a:cs typeface="Arial"/>
              </a:rPr>
              <a:t>an </a:t>
            </a:r>
            <a:r>
              <a:rPr sz="2131" dirty="0">
                <a:latin typeface="Arial"/>
                <a:cs typeface="Arial"/>
              </a:rPr>
              <a:t>object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to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which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additional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features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spc="-33" dirty="0">
                <a:latin typeface="Arial"/>
                <a:cs typeface="Arial"/>
              </a:rPr>
              <a:t>can </a:t>
            </a:r>
            <a:r>
              <a:rPr sz="2131" dirty="0">
                <a:latin typeface="Arial"/>
                <a:cs typeface="Arial"/>
              </a:rPr>
              <a:t>be</a:t>
            </a:r>
            <a:r>
              <a:rPr sz="2131" spc="-13" dirty="0">
                <a:latin typeface="Arial"/>
                <a:cs typeface="Arial"/>
              </a:rPr>
              <a:t> added</a:t>
            </a:r>
            <a:endParaRPr sz="2131" dirty="0">
              <a:latin typeface="Arial"/>
              <a:cs typeface="Arial"/>
            </a:endParaRPr>
          </a:p>
          <a:p>
            <a:pPr marL="16913" marR="6765">
              <a:spcBef>
                <a:spcPts val="533"/>
              </a:spcBef>
            </a:pPr>
            <a:r>
              <a:rPr sz="2131" b="1" dirty="0">
                <a:latin typeface="Arial"/>
                <a:cs typeface="Arial"/>
              </a:rPr>
              <a:t>Decorator</a:t>
            </a:r>
            <a:r>
              <a:rPr sz="2131" spc="-7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–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references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Component </a:t>
            </a:r>
            <a:r>
              <a:rPr sz="2131" dirty="0">
                <a:latin typeface="Arial"/>
                <a:cs typeface="Arial"/>
              </a:rPr>
              <a:t>object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and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conforms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to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the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Component interface</a:t>
            </a:r>
            <a:endParaRPr sz="2131" dirty="0">
              <a:latin typeface="Arial"/>
              <a:cs typeface="Arial"/>
            </a:endParaRPr>
          </a:p>
          <a:p>
            <a:pPr marL="16913" marR="143757">
              <a:spcBef>
                <a:spcPts val="539"/>
              </a:spcBef>
            </a:pPr>
            <a:r>
              <a:rPr sz="2131" b="1" spc="-13" dirty="0">
                <a:latin typeface="Arial"/>
                <a:cs typeface="Arial"/>
              </a:rPr>
              <a:t>ConcreteDecorator</a:t>
            </a:r>
            <a:r>
              <a:rPr sz="2131" spc="-2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–</a:t>
            </a:r>
            <a:r>
              <a:rPr sz="2131" spc="-2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adds</a:t>
            </a:r>
            <a:r>
              <a:rPr sz="2131" spc="-1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features</a:t>
            </a:r>
            <a:r>
              <a:rPr sz="2131" spc="-13" dirty="0">
                <a:latin typeface="Arial"/>
                <a:cs typeface="Arial"/>
              </a:rPr>
              <a:t> </a:t>
            </a:r>
            <a:r>
              <a:rPr sz="2131" spc="-33" dirty="0">
                <a:latin typeface="Arial"/>
                <a:cs typeface="Arial"/>
              </a:rPr>
              <a:t>to </a:t>
            </a:r>
            <a:r>
              <a:rPr sz="2131" dirty="0">
                <a:latin typeface="Arial"/>
                <a:cs typeface="Arial"/>
              </a:rPr>
              <a:t>the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Component</a:t>
            </a:r>
            <a:endParaRPr sz="213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450600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214" y="3492356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4534113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9822" y="383053"/>
            <a:ext cx="5705924" cy="618148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81610">
              <a:lnSpc>
                <a:spcPts val="1520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40</a:t>
            </a:fld>
            <a:endParaRPr spc="-33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159" y="594840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Decorator</a:t>
            </a:r>
            <a:r>
              <a:rPr spc="240" dirty="0"/>
              <a:t> </a:t>
            </a:r>
            <a:r>
              <a:rPr dirty="0"/>
              <a:t>vs</a:t>
            </a:r>
            <a:r>
              <a:rPr spc="-87" dirty="0"/>
              <a:t> </a:t>
            </a:r>
            <a:r>
              <a:rPr spc="-13" dirty="0"/>
              <a:t>Adapter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41</a:t>
            </a:fld>
            <a:endParaRPr spc="-33" dirty="0"/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69" y="1649033"/>
            <a:ext cx="118218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Adapter: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9043" y="2085291"/>
            <a:ext cx="570457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changes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existing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870" y="2520110"/>
            <a:ext cx="145193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Decorator:</a:t>
            </a:r>
            <a:endParaRPr sz="239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308" y="304747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9044" y="2883491"/>
            <a:ext cx="6669426" cy="855255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lnSpc>
                <a:spcPct val="119400"/>
              </a:lnSpc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enhances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without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changing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 </a:t>
            </a:r>
            <a:r>
              <a:rPr sz="2397" dirty="0">
                <a:latin typeface="Arial"/>
                <a:cs typeface="Arial"/>
              </a:rPr>
              <a:t>supports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recursive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composition</a:t>
            </a:r>
            <a:endParaRPr sz="239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3308" y="348229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790" y="417762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Decorator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42</a:t>
            </a:fld>
            <a:endParaRPr spc="-33" dirty="0"/>
          </a:p>
        </p:txBody>
      </p:sp>
      <p:sp>
        <p:nvSpPr>
          <p:cNvPr id="3" name="object 3"/>
          <p:cNvSpPr txBox="1"/>
          <p:nvPr/>
        </p:nvSpPr>
        <p:spPr>
          <a:xfrm>
            <a:off x="826214" y="1731972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4"/>
            <a:ext cx="664658" cy="344134"/>
          </a:xfrm>
          <a:prstGeom prst="rect">
            <a:avLst/>
          </a:prstGeom>
        </p:spPr>
        <p:txBody>
          <a:bodyPr vert="horz" wrap="square" lIns="0" tIns="16067" rIns="0" bIns="0" rtlCol="0">
            <a:spAutoFit/>
          </a:bodyPr>
          <a:lstStyle/>
          <a:p>
            <a:pPr marL="16913">
              <a:spcBef>
                <a:spcPts val="127"/>
              </a:spcBef>
            </a:pPr>
            <a:r>
              <a:rPr sz="2131" spc="-13" dirty="0">
                <a:latin typeface="Arial"/>
                <a:cs typeface="Arial"/>
              </a:rPr>
              <a:t>Pros:</a:t>
            </a:r>
            <a:endParaRPr sz="213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26050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9044" y="1973491"/>
            <a:ext cx="10718268" cy="192259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2569022">
              <a:lnSpc>
                <a:spcPct val="121400"/>
              </a:lnSpc>
              <a:spcBef>
                <a:spcPts val="133"/>
              </a:spcBef>
            </a:pPr>
            <a:r>
              <a:rPr sz="2131" spc="-40" dirty="0">
                <a:latin typeface="Arial"/>
                <a:cs typeface="Arial"/>
              </a:rPr>
              <a:t>You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can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extend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an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object’s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behavior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without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making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new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subclass </a:t>
            </a:r>
            <a:r>
              <a:rPr sz="2131" spc="-40" dirty="0">
                <a:latin typeface="Arial"/>
                <a:cs typeface="Arial"/>
              </a:rPr>
              <a:t>You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can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add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or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remove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responsibilities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from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an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object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runtime</a:t>
            </a:r>
            <a:endParaRPr sz="2131">
              <a:latin typeface="Arial"/>
              <a:cs typeface="Arial"/>
            </a:endParaRPr>
          </a:p>
          <a:p>
            <a:pPr marL="16913">
              <a:spcBef>
                <a:spcPts val="545"/>
              </a:spcBef>
            </a:pPr>
            <a:r>
              <a:rPr sz="2131" spc="-40" dirty="0">
                <a:latin typeface="Arial"/>
                <a:cs typeface="Arial"/>
              </a:rPr>
              <a:t>You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can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combine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several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behaviors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by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wrapping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an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object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into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multiple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decorators</a:t>
            </a:r>
            <a:endParaRPr sz="2131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131" spc="-40" dirty="0">
                <a:latin typeface="Arial"/>
                <a:cs typeface="Arial"/>
              </a:rPr>
              <a:t>You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can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divide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monolithic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class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that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implements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many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possible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variants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of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behavior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spc="-27" dirty="0">
                <a:latin typeface="Arial"/>
                <a:cs typeface="Arial"/>
              </a:rPr>
              <a:t>into </a:t>
            </a:r>
            <a:r>
              <a:rPr sz="2131" dirty="0">
                <a:latin typeface="Arial"/>
                <a:cs typeface="Arial"/>
              </a:rPr>
              <a:t>several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smaller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classes</a:t>
            </a:r>
            <a:endParaRPr sz="21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308" y="2520110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308" y="2914188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308" y="3308264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0955" y="4026891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8601" y="3944443"/>
            <a:ext cx="3505952" cy="344134"/>
          </a:xfrm>
          <a:prstGeom prst="rect">
            <a:avLst/>
          </a:prstGeom>
        </p:spPr>
        <p:txBody>
          <a:bodyPr vert="horz" wrap="square" lIns="0" tIns="16067" rIns="0" bIns="0" rtlCol="0">
            <a:spAutoFit/>
          </a:bodyPr>
          <a:lstStyle/>
          <a:p>
            <a:pPr marL="16913">
              <a:spcBef>
                <a:spcPts val="127"/>
              </a:spcBef>
            </a:pPr>
            <a:r>
              <a:rPr sz="2131" dirty="0">
                <a:latin typeface="Arial"/>
                <a:cs typeface="Arial"/>
              </a:rPr>
              <a:t>Single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responsibility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principle</a:t>
            </a:r>
            <a:endParaRPr sz="2131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214" y="4420969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870" y="4338047"/>
            <a:ext cx="740765" cy="344134"/>
          </a:xfrm>
          <a:prstGeom prst="rect">
            <a:avLst/>
          </a:prstGeom>
        </p:spPr>
        <p:txBody>
          <a:bodyPr vert="horz" wrap="square" lIns="0" tIns="16067" rIns="0" bIns="0" rtlCol="0">
            <a:spAutoFit/>
          </a:bodyPr>
          <a:lstStyle/>
          <a:p>
            <a:pPr marL="16913">
              <a:spcBef>
                <a:spcPts val="127"/>
              </a:spcBef>
            </a:pPr>
            <a:r>
              <a:rPr sz="2131" spc="-13" dirty="0">
                <a:latin typeface="Arial"/>
                <a:cs typeface="Arial"/>
              </a:rPr>
              <a:t>Cons:</a:t>
            </a:r>
            <a:endParaRPr sz="213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308" y="4815045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9043" y="4662486"/>
            <a:ext cx="10489104" cy="1526976"/>
          </a:xfrm>
          <a:prstGeom prst="rect">
            <a:avLst/>
          </a:prstGeom>
        </p:spPr>
        <p:txBody>
          <a:bodyPr vert="horz" wrap="square" lIns="0" tIns="86252" rIns="0" bIns="0" rtlCol="0">
            <a:spAutoFit/>
          </a:bodyPr>
          <a:lstStyle/>
          <a:p>
            <a:pPr marL="16913">
              <a:spcBef>
                <a:spcPts val="678"/>
              </a:spcBef>
            </a:pPr>
            <a:r>
              <a:rPr sz="2131" dirty="0">
                <a:latin typeface="Arial"/>
                <a:cs typeface="Arial"/>
              </a:rPr>
              <a:t>It’s</a:t>
            </a:r>
            <a:r>
              <a:rPr sz="2131" spc="-7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hard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to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remove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</a:t>
            </a:r>
            <a:r>
              <a:rPr sz="2131" spc="-6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specific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wrapper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from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the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wrappers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spc="-13" dirty="0">
                <a:latin typeface="Arial"/>
                <a:cs typeface="Arial"/>
              </a:rPr>
              <a:t>stack</a:t>
            </a:r>
            <a:endParaRPr sz="2131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131" dirty="0">
                <a:latin typeface="Arial"/>
                <a:cs typeface="Arial"/>
              </a:rPr>
              <a:t>It’s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hard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to</a:t>
            </a:r>
            <a:r>
              <a:rPr sz="2131" spc="-3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implement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decorator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in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such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a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way</a:t>
            </a:r>
            <a:r>
              <a:rPr sz="2131" spc="-3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that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its</a:t>
            </a:r>
            <a:r>
              <a:rPr sz="2131" spc="-3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behavior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doesn’t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depend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on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spc="-33" dirty="0">
                <a:latin typeface="Arial"/>
                <a:cs typeface="Arial"/>
              </a:rPr>
              <a:t>the </a:t>
            </a:r>
            <a:r>
              <a:rPr sz="2131" dirty="0">
                <a:latin typeface="Arial"/>
                <a:cs typeface="Arial"/>
              </a:rPr>
              <a:t>order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in</a:t>
            </a:r>
            <a:r>
              <a:rPr sz="2131" spc="-6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the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decorators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spc="-27" dirty="0">
                <a:latin typeface="Arial"/>
                <a:cs typeface="Arial"/>
              </a:rPr>
              <a:t>stack</a:t>
            </a:r>
            <a:endParaRPr sz="2131">
              <a:latin typeface="Arial"/>
              <a:cs typeface="Arial"/>
            </a:endParaRPr>
          </a:p>
          <a:p>
            <a:pPr marL="16913">
              <a:spcBef>
                <a:spcPts val="545"/>
              </a:spcBef>
            </a:pPr>
            <a:r>
              <a:rPr sz="2131" dirty="0">
                <a:latin typeface="Arial"/>
                <a:cs typeface="Arial"/>
              </a:rPr>
              <a:t>The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initial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configuration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code</a:t>
            </a:r>
            <a:r>
              <a:rPr sz="2131" spc="-53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of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layers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might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look</a:t>
            </a:r>
            <a:r>
              <a:rPr sz="2131" spc="-47" dirty="0">
                <a:latin typeface="Arial"/>
                <a:cs typeface="Arial"/>
              </a:rPr>
              <a:t> </a:t>
            </a:r>
            <a:r>
              <a:rPr sz="2131" dirty="0">
                <a:latin typeface="Arial"/>
                <a:cs typeface="Arial"/>
              </a:rPr>
              <a:t>pretty</a:t>
            </a:r>
            <a:r>
              <a:rPr sz="2131" spc="-40" dirty="0">
                <a:latin typeface="Arial"/>
                <a:cs typeface="Arial"/>
              </a:rPr>
              <a:t> </a:t>
            </a:r>
            <a:r>
              <a:rPr sz="2131" spc="-27" dirty="0">
                <a:latin typeface="Arial"/>
                <a:cs typeface="Arial"/>
              </a:rPr>
              <a:t>ugly</a:t>
            </a:r>
            <a:endParaRPr sz="213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3308" y="5209122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308" y="5926312"/>
            <a:ext cx="125152" cy="163930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32" spc="-67" dirty="0">
                <a:latin typeface="Wingdings"/>
                <a:cs typeface="Wingdings"/>
              </a:rPr>
              <a:t></a:t>
            </a:r>
            <a:endParaRPr sz="932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26214" y="394750"/>
            <a:ext cx="10637717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10878936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facade</a:t>
            </a:r>
            <a:r>
              <a:rPr sz="2397" b="1" spc="-4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b="1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allows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simplified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more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complex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underlying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code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5589" y="3475811"/>
            <a:ext cx="7712116" cy="245513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43</a:t>
            </a:fld>
            <a:endParaRPr spc="-33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94379" y="515823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10065447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Facade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provides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controls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some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underlying subsystem</a:t>
            </a:r>
            <a:endParaRPr sz="239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765" y="2659324"/>
            <a:ext cx="5468065" cy="37227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44</a:t>
            </a:fld>
            <a:endParaRPr spc="-33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7238" y="822588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1" y="1649033"/>
            <a:ext cx="379769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Example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sequence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diagram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652" y="1953594"/>
            <a:ext cx="5326222" cy="45649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45</a:t>
            </a:fld>
            <a:endParaRPr spc="-33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3970" y="2492442"/>
            <a:ext cx="6282637" cy="42629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2559" y="944815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870" y="1649033"/>
            <a:ext cx="10838346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Additional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facades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prevent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single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facade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becoming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complex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itself</a:t>
            </a:r>
            <a:endParaRPr sz="239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9044" y="2085291"/>
            <a:ext cx="474478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Can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called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by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facades</a:t>
            </a:r>
            <a:endParaRPr sz="23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971" y="2032897"/>
            <a:ext cx="7107143" cy="46815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6214" y="499637"/>
            <a:ext cx="10743963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869" y="1649033"/>
            <a:ext cx="2533486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Example: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compiler</a:t>
            </a:r>
            <a:endParaRPr sz="239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2194" y="2275550"/>
            <a:ext cx="2448923" cy="778096"/>
          </a:xfrm>
          <a:prstGeom prst="rect">
            <a:avLst/>
          </a:prstGeom>
        </p:spPr>
        <p:txBody>
          <a:bodyPr vert="horz" wrap="square" lIns="0" tIns="34669" rIns="0" bIns="0" rtlCol="0">
            <a:spAutoFit/>
          </a:bodyPr>
          <a:lstStyle/>
          <a:p>
            <a:pPr marL="16913" marR="6765">
              <a:lnSpc>
                <a:spcPct val="93300"/>
              </a:lnSpc>
              <a:spcBef>
                <a:spcPts val="272"/>
              </a:spcBef>
            </a:pPr>
            <a:r>
              <a:rPr sz="1731" b="1" dirty="0">
                <a:latin typeface="Arial"/>
                <a:cs typeface="Arial"/>
              </a:rPr>
              <a:t>Note</a:t>
            </a:r>
            <a:r>
              <a:rPr sz="1731" dirty="0">
                <a:latin typeface="Arial"/>
                <a:cs typeface="Arial"/>
              </a:rPr>
              <a:t>:</a:t>
            </a:r>
            <a:r>
              <a:rPr sz="1731" spc="-60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this</a:t>
            </a:r>
            <a:r>
              <a:rPr sz="1731" spc="-53" dirty="0">
                <a:latin typeface="Arial"/>
                <a:cs typeface="Arial"/>
              </a:rPr>
              <a:t> </a:t>
            </a:r>
            <a:r>
              <a:rPr sz="1731" spc="-13" dirty="0">
                <a:latin typeface="Arial"/>
                <a:cs typeface="Arial"/>
              </a:rPr>
              <a:t>particular </a:t>
            </a:r>
            <a:r>
              <a:rPr sz="1731" dirty="0">
                <a:latin typeface="Arial"/>
                <a:cs typeface="Arial"/>
              </a:rPr>
              <a:t>diagram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uses</a:t>
            </a:r>
            <a:r>
              <a:rPr sz="1731" spc="-67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older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spc="-33" dirty="0">
                <a:latin typeface="Arial"/>
                <a:cs typeface="Arial"/>
              </a:rPr>
              <a:t>OMT </a:t>
            </a:r>
            <a:r>
              <a:rPr sz="1731" dirty="0">
                <a:latin typeface="Arial"/>
                <a:cs typeface="Arial"/>
              </a:rPr>
              <a:t>syntax,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not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spc="-33" dirty="0">
                <a:latin typeface="Arial"/>
                <a:cs typeface="Arial"/>
              </a:rPr>
              <a:t>UML</a:t>
            </a:r>
            <a:endParaRPr sz="173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214" y="501104"/>
            <a:ext cx="9541055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69" y="1649033"/>
            <a:ext cx="2465836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Use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facade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when: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9044" y="2015781"/>
            <a:ext cx="10567747" cy="1257864"/>
          </a:xfrm>
          <a:prstGeom prst="rect">
            <a:avLst/>
          </a:prstGeom>
        </p:spPr>
        <p:txBody>
          <a:bodyPr vert="horz" wrap="square" lIns="0" tIns="86252" rIns="0" bIns="0" rtlCol="0">
            <a:spAutoFit/>
          </a:bodyPr>
          <a:lstStyle/>
          <a:p>
            <a:pPr marL="16913">
              <a:spcBef>
                <a:spcPts val="678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provide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simple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complex</a:t>
            </a:r>
            <a:r>
              <a:rPr sz="2397" spc="-13" dirty="0">
                <a:latin typeface="Arial"/>
                <a:cs typeface="Arial"/>
              </a:rPr>
              <a:t> subsystem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there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are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many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dependencies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between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implementation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classes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abstraction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3308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0955" y="341278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602" y="3319764"/>
            <a:ext cx="619841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Facades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decouple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subsystem</a:t>
            </a:r>
            <a:endParaRPr sz="239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308" y="384760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9044" y="3756037"/>
            <a:ext cx="469743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you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want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layer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your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subsystems</a:t>
            </a:r>
            <a:endParaRPr sz="239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0955" y="4281949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8602" y="4190857"/>
            <a:ext cx="641743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Facades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define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entry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point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subsystem</a:t>
            </a:r>
            <a:endParaRPr sz="23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214" y="631513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Facade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743302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Pros: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9044" y="2085291"/>
            <a:ext cx="8348833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isolate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your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complexity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subsystem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870" y="2520110"/>
            <a:ext cx="82701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Cons: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3308" y="304747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9044" y="2954455"/>
            <a:ext cx="9016875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A</a:t>
            </a:r>
            <a:r>
              <a:rPr sz="2397" spc="-146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facade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become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god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coupled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app</a:t>
            </a:r>
            <a:endParaRPr sz="239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0955" y="348229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8602" y="3390730"/>
            <a:ext cx="9350050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Can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mitigate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additional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facades,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but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many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additional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facades </a:t>
            </a:r>
            <a:r>
              <a:rPr sz="2397" dirty="0">
                <a:latin typeface="Arial"/>
                <a:cs typeface="Arial"/>
              </a:rPr>
              <a:t>reintroduces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complexity</a:t>
            </a:r>
            <a:endParaRPr sz="23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Red and yellow electrical plug">
            <a:extLst>
              <a:ext uri="{FF2B5EF4-FFF2-40B4-BE49-F238E27FC236}">
                <a16:creationId xmlns:a16="http://schemas.microsoft.com/office/drawing/2014/main" id="{BBDABB94-A575-0C72-5176-467A3F3A4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020" b="10699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6C58A-5E05-B799-1E62-9F1E6B5E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Adapter Pattern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7238" y="822588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10659918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flyweight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b="1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allows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reduce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their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memory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usage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sharing </a:t>
            </a:r>
            <a:r>
              <a:rPr sz="2397" dirty="0">
                <a:latin typeface="Arial"/>
                <a:cs typeface="Arial"/>
              </a:rPr>
              <a:t>resources</a:t>
            </a:r>
            <a:r>
              <a:rPr sz="2397" spc="-10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9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other,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similar</a:t>
            </a:r>
            <a:r>
              <a:rPr sz="2397" spc="-8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objects.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1616" y="2639157"/>
            <a:ext cx="5895765" cy="359267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50</a:t>
            </a:fld>
            <a:endParaRPr spc="-33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2559" y="944815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695440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consider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word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processor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handling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text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9043" y="2085291"/>
            <a:ext cx="7177645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Every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character,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row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column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separate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6207" y="3184644"/>
            <a:ext cx="4489681" cy="31770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51</a:t>
            </a:fld>
            <a:endParaRPr spc="-33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5442" y="3832580"/>
            <a:ext cx="5356982" cy="21956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6214" y="487499"/>
            <a:ext cx="98921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91905" y="4729580"/>
            <a:ext cx="315721" cy="2089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50738">
              <a:lnSpc>
                <a:spcPts val="2024"/>
              </a:lnSpc>
            </a:pPr>
            <a:fld id="{81D60167-4931-47E6-BA6A-407CBD079E47}" type="slidenum">
              <a:rPr lang="en-ZA" spc="-50" smtClean="0"/>
              <a:pPr marL="181610">
                <a:lnSpc>
                  <a:spcPts val="1520"/>
                </a:lnSpc>
              </a:pPr>
              <a:t>52</a:t>
            </a:fld>
            <a:endParaRPr spc="-33" dirty="0"/>
          </a:p>
        </p:txBody>
      </p:sp>
      <p:sp>
        <p:nvSpPr>
          <p:cNvPr id="4" name="object 4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869" y="1649033"/>
            <a:ext cx="10453588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document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many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thousands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characters,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memory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usage </a:t>
            </a:r>
            <a:r>
              <a:rPr sz="2397" dirty="0">
                <a:latin typeface="Arial"/>
                <a:cs typeface="Arial"/>
              </a:rPr>
              <a:t>could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grow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very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large</a:t>
            </a:r>
            <a:endParaRPr sz="239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308" y="254169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9043" y="2450600"/>
            <a:ext cx="10776616" cy="155672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Each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needs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store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font,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weight,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size, </a:t>
            </a:r>
            <a:r>
              <a:rPr sz="2397" dirty="0">
                <a:latin typeface="Arial"/>
                <a:cs typeface="Arial"/>
              </a:rPr>
              <a:t>colour,</a:t>
            </a:r>
            <a:r>
              <a:rPr sz="2397" spc="-1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position,</a:t>
            </a:r>
            <a:r>
              <a:rPr sz="2397" spc="-12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etc.</a:t>
            </a:r>
            <a:endParaRPr sz="2397">
              <a:latin typeface="Arial"/>
              <a:cs typeface="Arial"/>
            </a:endParaRPr>
          </a:p>
          <a:p>
            <a:pPr marL="16913" marR="1095936">
              <a:spcBef>
                <a:spcPts val="545"/>
              </a:spcBef>
            </a:pPr>
            <a:r>
              <a:rPr sz="2397" spc="-33" dirty="0">
                <a:latin typeface="Arial"/>
                <a:cs typeface="Arial"/>
              </a:rPr>
              <a:t>Typically,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document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only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few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characters,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other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information </a:t>
            </a:r>
            <a:r>
              <a:rPr sz="2397" dirty="0">
                <a:latin typeface="Arial"/>
                <a:cs typeface="Arial"/>
              </a:rPr>
              <a:t>available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context</a:t>
            </a:r>
            <a:endParaRPr sz="239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308" y="3341819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26214" y="524884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10758857" cy="112372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instead,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maintain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pools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shared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(called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flyweights</a:t>
            </a:r>
            <a:r>
              <a:rPr sz="2397" dirty="0">
                <a:latin typeface="Arial"/>
                <a:cs typeface="Arial"/>
              </a:rPr>
              <a:t>)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that </a:t>
            </a:r>
            <a:r>
              <a:rPr sz="2397" dirty="0">
                <a:latin typeface="Arial"/>
                <a:cs typeface="Arial"/>
              </a:rPr>
              <a:t>store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pass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other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information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(like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position,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font,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colour,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etc.) </a:t>
            </a:r>
            <a:r>
              <a:rPr sz="2397" dirty="0">
                <a:latin typeface="Arial"/>
                <a:cs typeface="Arial"/>
              </a:rPr>
              <a:t>as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context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whenever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drawn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4366" y="3080287"/>
            <a:ext cx="5252141" cy="325282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53</a:t>
            </a:fld>
            <a:endParaRPr spc="-33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709" y="512781"/>
            <a:ext cx="8098151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1870" y="1649033"/>
            <a:ext cx="10449360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Motivation: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responsible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storing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passing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context,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flyweight </a:t>
            </a:r>
            <a:r>
              <a:rPr sz="2397" dirty="0">
                <a:latin typeface="Arial"/>
                <a:cs typeface="Arial"/>
              </a:rPr>
              <a:t>(Character)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responsible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only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operations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relating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particular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character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0165" y="3166241"/>
            <a:ext cx="8502359" cy="28003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92860" y="5797355"/>
            <a:ext cx="2447231" cy="785323"/>
          </a:xfrm>
          <a:prstGeom prst="rect">
            <a:avLst/>
          </a:prstGeom>
        </p:spPr>
        <p:txBody>
          <a:bodyPr vert="horz" wrap="square" lIns="0" tIns="33825" rIns="0" bIns="0" rtlCol="0">
            <a:spAutoFit/>
          </a:bodyPr>
          <a:lstStyle/>
          <a:p>
            <a:pPr marL="16913" marR="6765">
              <a:lnSpc>
                <a:spcPct val="93600"/>
              </a:lnSpc>
              <a:spcBef>
                <a:spcPts val="266"/>
              </a:spcBef>
              <a:tabLst>
                <a:tab pos="2125067" algn="l"/>
              </a:tabLst>
            </a:pPr>
            <a:r>
              <a:rPr sz="1731" b="1" dirty="0">
                <a:latin typeface="Arial"/>
                <a:cs typeface="Arial"/>
              </a:rPr>
              <a:t>Note</a:t>
            </a:r>
            <a:r>
              <a:rPr sz="1731" dirty="0">
                <a:latin typeface="Arial"/>
                <a:cs typeface="Arial"/>
              </a:rPr>
              <a:t>:</a:t>
            </a:r>
            <a:r>
              <a:rPr sz="1731" spc="-53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this</a:t>
            </a:r>
            <a:r>
              <a:rPr sz="1731" spc="-60" dirty="0">
                <a:latin typeface="Arial"/>
                <a:cs typeface="Arial"/>
              </a:rPr>
              <a:t> </a:t>
            </a:r>
            <a:r>
              <a:rPr sz="1731" spc="-13" dirty="0">
                <a:latin typeface="Arial"/>
                <a:cs typeface="Arial"/>
              </a:rPr>
              <a:t>particular </a:t>
            </a:r>
            <a:r>
              <a:rPr sz="1731" dirty="0">
                <a:latin typeface="Arial"/>
                <a:cs typeface="Arial"/>
              </a:rPr>
              <a:t>diagram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uses</a:t>
            </a:r>
            <a:r>
              <a:rPr sz="1731" spc="-80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older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spc="-33" dirty="0">
                <a:latin typeface="Arial"/>
                <a:cs typeface="Arial"/>
              </a:rPr>
              <a:t>OMT </a:t>
            </a:r>
            <a:r>
              <a:rPr sz="1731" dirty="0">
                <a:latin typeface="Arial"/>
                <a:cs typeface="Arial"/>
              </a:rPr>
              <a:t>syntax,</a:t>
            </a:r>
            <a:r>
              <a:rPr sz="1731" spc="-73" dirty="0">
                <a:latin typeface="Arial"/>
                <a:cs typeface="Arial"/>
              </a:rPr>
              <a:t> </a:t>
            </a:r>
            <a:r>
              <a:rPr sz="1731" dirty="0">
                <a:latin typeface="Arial"/>
                <a:cs typeface="Arial"/>
              </a:rPr>
              <a:t>not</a:t>
            </a:r>
            <a:r>
              <a:rPr sz="1731" spc="-67" dirty="0">
                <a:latin typeface="Arial"/>
                <a:cs typeface="Arial"/>
              </a:rPr>
              <a:t> </a:t>
            </a:r>
            <a:r>
              <a:rPr sz="1731" spc="-33" dirty="0">
                <a:latin typeface="Arial"/>
                <a:cs typeface="Arial"/>
              </a:rPr>
              <a:t>UML</a:t>
            </a:r>
            <a:r>
              <a:rPr sz="1731" dirty="0">
                <a:latin typeface="Arial"/>
                <a:cs typeface="Arial"/>
              </a:rPr>
              <a:t>	</a:t>
            </a:r>
            <a:endParaRPr sz="173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2559" y="944815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621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869" y="1649033"/>
            <a:ext cx="325733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Some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useful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definitions: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308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042559" y="2431165"/>
            <a:ext cx="14194622" cy="696750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1289585">
              <a:lnSpc>
                <a:spcPct val="100000"/>
              </a:lnSpc>
              <a:spcBef>
                <a:spcPts val="133"/>
              </a:spcBef>
            </a:pPr>
            <a:r>
              <a:rPr dirty="0"/>
              <a:t>A</a:t>
            </a:r>
            <a:r>
              <a:rPr spc="-152" dirty="0"/>
              <a:t> </a:t>
            </a:r>
            <a:r>
              <a:rPr b="1" dirty="0">
                <a:latin typeface="Arial"/>
                <a:cs typeface="Arial"/>
              </a:rPr>
              <a:t>flyweight</a:t>
            </a:r>
            <a:r>
              <a:rPr b="1" spc="-7" dirty="0"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33" dirty="0"/>
              <a:t> </a:t>
            </a:r>
            <a:r>
              <a:rPr dirty="0"/>
              <a:t>a</a:t>
            </a:r>
            <a:r>
              <a:rPr spc="-33" dirty="0"/>
              <a:t> </a:t>
            </a:r>
            <a:r>
              <a:rPr dirty="0"/>
              <a:t>shared</a:t>
            </a:r>
            <a:r>
              <a:rPr spc="-47" dirty="0"/>
              <a:t> </a:t>
            </a:r>
            <a:r>
              <a:rPr dirty="0"/>
              <a:t>object</a:t>
            </a:r>
            <a:r>
              <a:rPr spc="-2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can</a:t>
            </a:r>
            <a:r>
              <a:rPr spc="-27" dirty="0"/>
              <a:t> </a:t>
            </a:r>
            <a:r>
              <a:rPr dirty="0"/>
              <a:t>be</a:t>
            </a:r>
            <a:r>
              <a:rPr spc="-33" dirty="0"/>
              <a:t> </a:t>
            </a:r>
            <a:r>
              <a:rPr dirty="0"/>
              <a:t>used</a:t>
            </a:r>
            <a:r>
              <a:rPr spc="-47" dirty="0"/>
              <a:t> </a:t>
            </a:r>
            <a:r>
              <a:rPr dirty="0"/>
              <a:t>in</a:t>
            </a:r>
            <a:r>
              <a:rPr spc="-33" dirty="0"/>
              <a:t> </a:t>
            </a:r>
            <a:r>
              <a:rPr dirty="0"/>
              <a:t>multiple</a:t>
            </a:r>
            <a:r>
              <a:rPr spc="-33" dirty="0"/>
              <a:t> </a:t>
            </a:r>
            <a:r>
              <a:rPr spc="-13" dirty="0"/>
              <a:t>contexts simultaneously</a:t>
            </a:r>
          </a:p>
          <a:p>
            <a:pPr marL="16913" marR="6765">
              <a:lnSpc>
                <a:spcPct val="100000"/>
              </a:lnSpc>
              <a:spcBef>
                <a:spcPts val="545"/>
              </a:spcBef>
            </a:pPr>
            <a:r>
              <a:rPr dirty="0"/>
              <a:t>An</a:t>
            </a:r>
            <a:r>
              <a:rPr spc="-27" dirty="0"/>
              <a:t> </a:t>
            </a:r>
            <a:r>
              <a:rPr b="1" dirty="0">
                <a:latin typeface="Arial"/>
                <a:cs typeface="Arial"/>
              </a:rPr>
              <a:t>intrinsic</a:t>
            </a:r>
            <a:r>
              <a:rPr b="1" spc="-47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state</a:t>
            </a:r>
            <a:r>
              <a:rPr b="1" spc="-27" dirty="0"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state</a:t>
            </a:r>
            <a:r>
              <a:rPr spc="-33" dirty="0"/>
              <a:t> </a:t>
            </a:r>
            <a:r>
              <a:rPr dirty="0"/>
              <a:t>consisting</a:t>
            </a:r>
            <a:r>
              <a:rPr spc="-47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information</a:t>
            </a:r>
            <a:r>
              <a:rPr spc="-47" dirty="0"/>
              <a:t> </a:t>
            </a:r>
            <a:r>
              <a:rPr dirty="0"/>
              <a:t>that</a:t>
            </a:r>
            <a:r>
              <a:rPr spc="-33" dirty="0"/>
              <a:t> </a:t>
            </a:r>
            <a:r>
              <a:rPr dirty="0"/>
              <a:t>is</a:t>
            </a:r>
            <a:r>
              <a:rPr spc="-47" dirty="0"/>
              <a:t> </a:t>
            </a:r>
            <a:r>
              <a:rPr dirty="0"/>
              <a:t>independent</a:t>
            </a:r>
            <a:r>
              <a:rPr spc="-27" dirty="0"/>
              <a:t> </a:t>
            </a:r>
            <a:r>
              <a:rPr dirty="0"/>
              <a:t>of</a:t>
            </a:r>
            <a:r>
              <a:rPr spc="-33" dirty="0"/>
              <a:t> </a:t>
            </a:r>
            <a:r>
              <a:rPr spc="-67" dirty="0"/>
              <a:t>a </a:t>
            </a:r>
            <a:r>
              <a:rPr dirty="0"/>
              <a:t>flyweight’s</a:t>
            </a:r>
            <a:r>
              <a:rPr spc="-67" dirty="0"/>
              <a:t> </a:t>
            </a:r>
            <a:r>
              <a:rPr dirty="0"/>
              <a:t>context.</a:t>
            </a:r>
            <a:r>
              <a:rPr spc="-47" dirty="0"/>
              <a:t> </a:t>
            </a:r>
            <a:r>
              <a:rPr dirty="0"/>
              <a:t>It</a:t>
            </a:r>
            <a:r>
              <a:rPr spc="-40" dirty="0"/>
              <a:t> </a:t>
            </a:r>
            <a:r>
              <a:rPr dirty="0"/>
              <a:t>is</a:t>
            </a:r>
            <a:r>
              <a:rPr spc="-53" dirty="0"/>
              <a:t> </a:t>
            </a:r>
            <a:r>
              <a:rPr dirty="0"/>
              <a:t>shared</a:t>
            </a:r>
            <a:r>
              <a:rPr spc="-47" dirty="0"/>
              <a:t> </a:t>
            </a:r>
            <a:r>
              <a:rPr dirty="0"/>
              <a:t>and</a:t>
            </a:r>
            <a:r>
              <a:rPr spc="-53" dirty="0"/>
              <a:t> </a:t>
            </a:r>
            <a:r>
              <a:rPr dirty="0"/>
              <a:t>typically</a:t>
            </a:r>
            <a:r>
              <a:rPr spc="-40" dirty="0"/>
              <a:t> </a:t>
            </a:r>
            <a:r>
              <a:rPr spc="-13" dirty="0"/>
              <a:t>immutable.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3308" y="297651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0955" y="377809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8602" y="3685073"/>
            <a:ext cx="2634960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character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code</a:t>
            </a:r>
            <a:endParaRPr sz="239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308" y="421291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9044" y="4121346"/>
            <a:ext cx="9943677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An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extrinsic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state</a:t>
            </a:r>
            <a:r>
              <a:rPr sz="2397" b="1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state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depends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varies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flyweight’s </a:t>
            </a:r>
            <a:r>
              <a:rPr sz="2397" dirty="0">
                <a:latin typeface="Arial"/>
                <a:cs typeface="Arial"/>
              </a:rPr>
              <a:t>context.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shared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typically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mutable.</a:t>
            </a:r>
            <a:endParaRPr sz="239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0955" y="501256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8602" y="4921475"/>
            <a:ext cx="528852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position,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font,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size,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colour,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etc.</a:t>
            </a:r>
            <a:endParaRPr sz="23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162" y="1733795"/>
            <a:ext cx="5517201" cy="3469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6214" y="443115"/>
            <a:ext cx="10212175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214" y="1738213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870" y="1650472"/>
            <a:ext cx="4722803" cy="106236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264" dirty="0">
                <a:latin typeface="Arial"/>
                <a:cs typeface="Arial"/>
              </a:rPr>
              <a:t>Flyweight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-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declares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an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interface </a:t>
            </a:r>
            <a:r>
              <a:rPr sz="2264" dirty="0">
                <a:latin typeface="Arial"/>
                <a:cs typeface="Arial"/>
              </a:rPr>
              <a:t>through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which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flyweights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can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receive </a:t>
            </a:r>
            <a:r>
              <a:rPr sz="2264" dirty="0">
                <a:latin typeface="Arial"/>
                <a:cs typeface="Arial"/>
              </a:rPr>
              <a:t>and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act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on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extrinsic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spc="-27" dirty="0">
                <a:latin typeface="Arial"/>
                <a:cs typeface="Arial"/>
              </a:rPr>
              <a:t>state</a:t>
            </a:r>
            <a:endParaRPr sz="226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308" y="2842766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9044" y="2755025"/>
            <a:ext cx="1345386" cy="3655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264" dirty="0">
                <a:latin typeface="Arial"/>
                <a:cs typeface="Arial"/>
              </a:rPr>
              <a:t>e.g.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Glyph</a:t>
            </a:r>
            <a:endParaRPr sz="226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214" y="3258897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870" y="3171155"/>
            <a:ext cx="4736333" cy="106236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264" dirty="0">
                <a:latin typeface="Arial"/>
                <a:cs typeface="Arial"/>
              </a:rPr>
              <a:t>ConcreteFlyweight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-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implements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spc="-33" dirty="0">
                <a:latin typeface="Arial"/>
                <a:cs typeface="Arial"/>
              </a:rPr>
              <a:t>the </a:t>
            </a:r>
            <a:r>
              <a:rPr sz="2264" dirty="0">
                <a:latin typeface="Arial"/>
                <a:cs typeface="Arial"/>
              </a:rPr>
              <a:t>Flyweight</a:t>
            </a:r>
            <a:r>
              <a:rPr sz="2264" spc="-8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interface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and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adds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storage </a:t>
            </a:r>
            <a:r>
              <a:rPr sz="2264" dirty="0">
                <a:latin typeface="Arial"/>
                <a:cs typeface="Arial"/>
              </a:rPr>
              <a:t>for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intrinsic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state,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if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spc="-33" dirty="0">
                <a:latin typeface="Arial"/>
                <a:cs typeface="Arial"/>
              </a:rPr>
              <a:t>any</a:t>
            </a:r>
            <a:endParaRPr sz="226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308" y="4363450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9043" y="4208118"/>
            <a:ext cx="4475035" cy="847220"/>
          </a:xfrm>
          <a:prstGeom prst="rect">
            <a:avLst/>
          </a:prstGeom>
        </p:spPr>
        <p:txBody>
          <a:bodyPr vert="horz" wrap="square" lIns="0" tIns="85408" rIns="0" bIns="0" rtlCol="0">
            <a:spAutoFit/>
          </a:bodyPr>
          <a:lstStyle/>
          <a:p>
            <a:pPr marL="16913">
              <a:spcBef>
                <a:spcPts val="673"/>
              </a:spcBef>
            </a:pPr>
            <a:r>
              <a:rPr sz="2264" dirty="0">
                <a:latin typeface="Arial"/>
                <a:cs typeface="Arial"/>
              </a:rPr>
              <a:t>must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be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sharable</a:t>
            </a:r>
            <a:endParaRPr sz="2264">
              <a:latin typeface="Arial"/>
              <a:cs typeface="Arial"/>
            </a:endParaRPr>
          </a:p>
          <a:p>
            <a:pPr marL="16913">
              <a:spcBef>
                <a:spcPts val="545"/>
              </a:spcBef>
            </a:pPr>
            <a:r>
              <a:rPr sz="2264" dirty="0">
                <a:latin typeface="Arial"/>
                <a:cs typeface="Arial"/>
              </a:rPr>
              <a:t>Any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state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it</a:t>
            </a:r>
            <a:r>
              <a:rPr sz="2264" spc="-53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stores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must</a:t>
            </a:r>
            <a:r>
              <a:rPr sz="2264" spc="-6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be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intrinsic</a:t>
            </a:r>
            <a:endParaRPr sz="226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3308" y="4779090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0955" y="5193783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9043" y="5105568"/>
            <a:ext cx="4763391" cy="1130848"/>
          </a:xfrm>
          <a:prstGeom prst="rect">
            <a:avLst/>
          </a:prstGeom>
        </p:spPr>
        <p:txBody>
          <a:bodyPr vert="horz" wrap="square" lIns="0" tIns="14376" rIns="0" bIns="0" rtlCol="0">
            <a:spAutoFit/>
          </a:bodyPr>
          <a:lstStyle/>
          <a:p>
            <a:pPr marL="306118" marR="6765">
              <a:lnSpc>
                <a:spcPct val="100600"/>
              </a:lnSpc>
              <a:spcBef>
                <a:spcPts val="113"/>
              </a:spcBef>
            </a:pPr>
            <a:r>
              <a:rPr sz="2264" dirty="0">
                <a:latin typeface="Arial"/>
                <a:cs typeface="Arial"/>
              </a:rPr>
              <a:t>I.e.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independent</a:t>
            </a:r>
            <a:r>
              <a:rPr sz="2264" spc="-40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of</a:t>
            </a:r>
            <a:r>
              <a:rPr sz="2264" spc="-47" dirty="0">
                <a:latin typeface="Arial"/>
                <a:cs typeface="Arial"/>
              </a:rPr>
              <a:t> </a:t>
            </a:r>
            <a:r>
              <a:rPr sz="2264" spc="-33" dirty="0">
                <a:latin typeface="Arial"/>
                <a:cs typeface="Arial"/>
              </a:rPr>
              <a:t>the </a:t>
            </a:r>
            <a:r>
              <a:rPr sz="2264" dirty="0">
                <a:latin typeface="Arial"/>
                <a:cs typeface="Arial"/>
              </a:rPr>
              <a:t>ConcreteFlyweight</a:t>
            </a:r>
            <a:r>
              <a:rPr sz="2264" spc="-127" dirty="0">
                <a:latin typeface="Arial"/>
                <a:cs typeface="Arial"/>
              </a:rPr>
              <a:t> </a:t>
            </a:r>
            <a:r>
              <a:rPr sz="2264" dirty="0">
                <a:latin typeface="Arial"/>
                <a:cs typeface="Arial"/>
              </a:rPr>
              <a:t>object's</a:t>
            </a:r>
            <a:r>
              <a:rPr sz="2264" spc="-113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context</a:t>
            </a:r>
            <a:endParaRPr sz="2264">
              <a:latin typeface="Arial"/>
              <a:cs typeface="Arial"/>
            </a:endParaRPr>
          </a:p>
          <a:p>
            <a:pPr marL="16913">
              <a:spcBef>
                <a:spcPts val="545"/>
              </a:spcBef>
            </a:pPr>
            <a:r>
              <a:rPr sz="2264" dirty="0">
                <a:latin typeface="Arial"/>
                <a:cs typeface="Arial"/>
              </a:rPr>
              <a:t>e.g.</a:t>
            </a:r>
            <a:r>
              <a:rPr sz="2264" spc="-67" dirty="0">
                <a:latin typeface="Arial"/>
                <a:cs typeface="Arial"/>
              </a:rPr>
              <a:t> </a:t>
            </a:r>
            <a:r>
              <a:rPr sz="2264" spc="-13" dirty="0">
                <a:latin typeface="Arial"/>
                <a:cs typeface="Arial"/>
              </a:rPr>
              <a:t>Character</a:t>
            </a:r>
            <a:endParaRPr sz="226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3308" y="5954607"/>
            <a:ext cx="131917" cy="174253"/>
          </a:xfrm>
          <a:prstGeom prst="rect">
            <a:avLst/>
          </a:prstGeom>
        </p:spPr>
        <p:txBody>
          <a:bodyPr vert="horz" wrap="square" lIns="0" tIns="20295" rIns="0" bIns="0" rtlCol="0">
            <a:spAutoFit/>
          </a:bodyPr>
          <a:lstStyle/>
          <a:p>
            <a:pPr marL="16913">
              <a:spcBef>
                <a:spcPts val="160"/>
              </a:spcBef>
            </a:pPr>
            <a:r>
              <a:rPr sz="999" spc="-67" dirty="0">
                <a:latin typeface="Wingdings"/>
                <a:cs typeface="Wingdings"/>
              </a:rPr>
              <a:t></a:t>
            </a:r>
            <a:endParaRPr sz="999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224" y="340216"/>
            <a:ext cx="9649118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4" y="1649034"/>
            <a:ext cx="5248780" cy="2307320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FlyweightFactory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-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creates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and </a:t>
            </a:r>
            <a:r>
              <a:rPr sz="2397" dirty="0">
                <a:latin typeface="Arial"/>
                <a:cs typeface="Arial"/>
              </a:rPr>
              <a:t>manages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flyweight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objects.</a:t>
            </a:r>
            <a:r>
              <a:rPr sz="2397" spc="-152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Also </a:t>
            </a:r>
            <a:r>
              <a:rPr sz="2397" dirty="0">
                <a:latin typeface="Arial"/>
                <a:cs typeface="Arial"/>
              </a:rPr>
              <a:t>ensures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flyweights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are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shared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properly</a:t>
            </a:r>
            <a:endParaRPr sz="2397">
              <a:latin typeface="Arial"/>
              <a:cs typeface="Arial"/>
            </a:endParaRPr>
          </a:p>
          <a:p>
            <a:pPr marL="16913" marR="392372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Context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maintains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reference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 </a:t>
            </a:r>
            <a:r>
              <a:rPr sz="2397" dirty="0">
                <a:latin typeface="Arial"/>
                <a:cs typeface="Arial"/>
              </a:rPr>
              <a:t>flyweights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computes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stores </a:t>
            </a:r>
            <a:r>
              <a:rPr sz="2397" dirty="0">
                <a:latin typeface="Arial"/>
                <a:cs typeface="Arial"/>
              </a:rPr>
              <a:t>extrinsic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state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576" y="290700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053" y="1341871"/>
            <a:ext cx="5895765" cy="359267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223" y="332851"/>
            <a:ext cx="9795149" cy="855255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3" y="1649033"/>
            <a:ext cx="418752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Example: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video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game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enemies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70" y="2015781"/>
            <a:ext cx="7819473" cy="855255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lnSpc>
                <a:spcPct val="119000"/>
              </a:lnSpc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Intrinsic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attack_damage,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movement_speed,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max_health </a:t>
            </a:r>
            <a:r>
              <a:rPr sz="2397" dirty="0">
                <a:latin typeface="Arial"/>
                <a:cs typeface="Arial"/>
              </a:rPr>
              <a:t>Extrinsic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x_pos,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y_pos,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health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12" y="3067736"/>
            <a:ext cx="11069784" cy="339829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224" y="518403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4" y="1649033"/>
            <a:ext cx="2733898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Use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flyweight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when:</a:t>
            </a:r>
            <a:endParaRPr sz="239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70" y="2015781"/>
            <a:ext cx="9810067" cy="214868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1925498">
              <a:lnSpc>
                <a:spcPct val="119000"/>
              </a:lnSpc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application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large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number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objects,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b="1" spc="-33" dirty="0">
                <a:latin typeface="Arial"/>
                <a:cs typeface="Arial"/>
              </a:rPr>
              <a:t>and </a:t>
            </a:r>
            <a:r>
              <a:rPr sz="2397" dirty="0">
                <a:latin typeface="Arial"/>
                <a:cs typeface="Arial"/>
              </a:rPr>
              <a:t>memory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costs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are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high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because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number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objects, </a:t>
            </a:r>
            <a:r>
              <a:rPr sz="2397" b="1" spc="-33" dirty="0">
                <a:latin typeface="Arial"/>
                <a:cs typeface="Arial"/>
              </a:rPr>
              <a:t>and </a:t>
            </a:r>
            <a:r>
              <a:rPr sz="2397" dirty="0">
                <a:latin typeface="Arial"/>
                <a:cs typeface="Arial"/>
              </a:rPr>
              <a:t>most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state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made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extrinsic,</a:t>
            </a:r>
            <a:r>
              <a:rPr sz="2397" spc="-7" dirty="0">
                <a:latin typeface="Arial"/>
                <a:cs typeface="Arial"/>
              </a:rPr>
              <a:t> </a:t>
            </a:r>
            <a:r>
              <a:rPr sz="2397" b="1" spc="-33" dirty="0">
                <a:latin typeface="Arial"/>
                <a:cs typeface="Arial"/>
              </a:rPr>
              <a:t>and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many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groups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replaced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by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relatively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few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shared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objects </a:t>
            </a:r>
            <a:r>
              <a:rPr sz="2397" dirty="0">
                <a:latin typeface="Arial"/>
                <a:cs typeface="Arial"/>
              </a:rPr>
              <a:t>once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extrinsic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state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removed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214" y="304747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214" y="348229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69B8-C932-B249-8896-51487808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A73F9-6E0C-233E-29DF-F7EA466C7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tored Data 10">
            <a:extLst>
              <a:ext uri="{FF2B5EF4-FFF2-40B4-BE49-F238E27FC236}">
                <a16:creationId xmlns:a16="http://schemas.microsoft.com/office/drawing/2014/main" id="{B15ECC95-D669-71FD-2DC3-C7CC50EF30CE}"/>
              </a:ext>
            </a:extLst>
          </p:cNvPr>
          <p:cNvSpPr/>
          <p:nvPr/>
        </p:nvSpPr>
        <p:spPr>
          <a:xfrm>
            <a:off x="1893456" y="3062650"/>
            <a:ext cx="3676072" cy="1409554"/>
          </a:xfrm>
          <a:prstGeom prst="flowChartOnlineStora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amazing web app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5D200D-E57C-17D7-6012-CAAA9FA009C9}"/>
              </a:ext>
            </a:extLst>
          </p:cNvPr>
          <p:cNvGrpSpPr/>
          <p:nvPr/>
        </p:nvGrpSpPr>
        <p:grpSpPr>
          <a:xfrm>
            <a:off x="6704216" y="3062649"/>
            <a:ext cx="2770909" cy="1409555"/>
            <a:chOff x="6704216" y="3062649"/>
            <a:chExt cx="2770909" cy="1409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AC2382-B5F9-C1A0-D103-8300FF506B2F}"/>
                </a:ext>
              </a:extLst>
            </p:cNvPr>
            <p:cNvGrpSpPr/>
            <p:nvPr/>
          </p:nvGrpSpPr>
          <p:grpSpPr>
            <a:xfrm rot="10800000">
              <a:off x="6704216" y="3062649"/>
              <a:ext cx="2770909" cy="1409555"/>
              <a:chOff x="1911927" y="3149600"/>
              <a:chExt cx="2770909" cy="1409555"/>
            </a:xfrm>
          </p:grpSpPr>
          <p:sp>
            <p:nvSpPr>
              <p:cNvPr id="7" name="Chevron 6">
                <a:extLst>
                  <a:ext uri="{FF2B5EF4-FFF2-40B4-BE49-F238E27FC236}">
                    <a16:creationId xmlns:a16="http://schemas.microsoft.com/office/drawing/2014/main" id="{07ABEB72-0AFD-B0FE-3C0C-D1151BF78E69}"/>
                  </a:ext>
                </a:extLst>
              </p:cNvPr>
              <p:cNvSpPr/>
              <p:nvPr/>
            </p:nvSpPr>
            <p:spPr>
              <a:xfrm>
                <a:off x="3131127" y="3149600"/>
                <a:ext cx="1551709" cy="1403927"/>
              </a:xfrm>
              <a:prstGeom prst="chevr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80A72D-C841-A495-2AF5-1DD265512D53}"/>
                  </a:ext>
                </a:extLst>
              </p:cNvPr>
              <p:cNvSpPr/>
              <p:nvPr/>
            </p:nvSpPr>
            <p:spPr>
              <a:xfrm>
                <a:off x="1911927" y="3149600"/>
                <a:ext cx="1939637" cy="14095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1786D-E893-1685-F03B-F6E050787781}"/>
                </a:ext>
              </a:extLst>
            </p:cNvPr>
            <p:cNvSpPr txBox="1"/>
            <p:nvPr/>
          </p:nvSpPr>
          <p:spPr>
            <a:xfrm>
              <a:off x="8007926" y="3260435"/>
              <a:ext cx="129309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Cool library that solves problem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8D6B40-F6A6-6DE7-D07F-B8EEB7CD085D}"/>
              </a:ext>
            </a:extLst>
          </p:cNvPr>
          <p:cNvGrpSpPr/>
          <p:nvPr/>
        </p:nvGrpSpPr>
        <p:grpSpPr>
          <a:xfrm>
            <a:off x="4644693" y="1357890"/>
            <a:ext cx="2924203" cy="1415184"/>
            <a:chOff x="6437120" y="4636956"/>
            <a:chExt cx="1908061" cy="1409555"/>
          </a:xfrm>
          <a:solidFill>
            <a:schemeClr val="accent5"/>
          </a:solidFill>
        </p:grpSpPr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1CBCEC17-4339-7926-CE54-F646A07C6EA1}"/>
                </a:ext>
              </a:extLst>
            </p:cNvPr>
            <p:cNvSpPr/>
            <p:nvPr/>
          </p:nvSpPr>
          <p:spPr>
            <a:xfrm rot="10800000">
              <a:off x="6764252" y="4636956"/>
              <a:ext cx="1580931" cy="1409555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Stored Data 14">
              <a:extLst>
                <a:ext uri="{FF2B5EF4-FFF2-40B4-BE49-F238E27FC236}">
                  <a16:creationId xmlns:a16="http://schemas.microsoft.com/office/drawing/2014/main" id="{8A331AAD-FD5F-2C6E-9DAA-50A061688F92}"/>
                </a:ext>
              </a:extLst>
            </p:cNvPr>
            <p:cNvSpPr/>
            <p:nvPr/>
          </p:nvSpPr>
          <p:spPr>
            <a:xfrm>
              <a:off x="6437120" y="4636957"/>
              <a:ext cx="1117598" cy="1398321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Adapter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144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00364 0.247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223" y="386777"/>
            <a:ext cx="8012731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Flyweight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4" y="1649033"/>
            <a:ext cx="743302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Pros: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70" y="2085291"/>
            <a:ext cx="1044174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save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RAM,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assuming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your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program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tons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similar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objects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576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223" y="2520110"/>
            <a:ext cx="82701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Cons: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214" y="304747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1870" y="2954455"/>
            <a:ext cx="10122948" cy="120067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spc="-40" dirty="0">
                <a:latin typeface="Arial"/>
                <a:cs typeface="Arial"/>
              </a:rPr>
              <a:t>You </a:t>
            </a:r>
            <a:r>
              <a:rPr sz="2397" dirty="0">
                <a:latin typeface="Arial"/>
                <a:cs typeface="Arial"/>
              </a:rPr>
              <a:t>might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trading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RAM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over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CPU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cycles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some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context</a:t>
            </a:r>
            <a:r>
              <a:rPr sz="2397" spc="-27" dirty="0">
                <a:latin typeface="Arial"/>
                <a:cs typeface="Arial"/>
              </a:rPr>
              <a:t> data </a:t>
            </a:r>
            <a:r>
              <a:rPr sz="2397" dirty="0">
                <a:latin typeface="Arial"/>
                <a:cs typeface="Arial"/>
              </a:rPr>
              <a:t>needs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recalculated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each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time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somebody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calls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flyweight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method</a:t>
            </a:r>
            <a:endParaRPr sz="2397">
              <a:latin typeface="Arial"/>
              <a:cs typeface="Arial"/>
            </a:endParaRPr>
          </a:p>
          <a:p>
            <a:pPr marL="16913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becomes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much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more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complicated</a:t>
            </a:r>
            <a:endParaRPr sz="239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6214" y="384760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806" y="523232"/>
            <a:ext cx="1782573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Proxy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50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152" y="1649033"/>
            <a:ext cx="5489782" cy="112372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proxy</a:t>
            </a:r>
            <a:r>
              <a:rPr sz="2397" b="1" spc="-4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dirty="0">
                <a:latin typeface="Arial"/>
                <a:cs typeface="Arial"/>
              </a:rPr>
              <a:t>,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also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called</a:t>
            </a:r>
            <a:r>
              <a:rPr sz="2397" spc="-33" dirty="0">
                <a:latin typeface="Arial"/>
                <a:cs typeface="Arial"/>
              </a:rPr>
              <a:t> the </a:t>
            </a:r>
            <a:r>
              <a:rPr sz="2397" b="1" dirty="0">
                <a:latin typeface="Arial"/>
                <a:cs typeface="Arial"/>
              </a:rPr>
              <a:t>surrogate</a:t>
            </a:r>
            <a:r>
              <a:rPr sz="2397" b="1" spc="-7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dirty="0">
                <a:latin typeface="Arial"/>
                <a:cs typeface="Arial"/>
              </a:rPr>
              <a:t>,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allows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control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via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proxy</a:t>
            </a:r>
            <a:r>
              <a:rPr sz="2397" b="1" spc="-20" dirty="0">
                <a:latin typeface="Arial"/>
                <a:cs typeface="Arial"/>
              </a:rPr>
              <a:t> </a:t>
            </a:r>
            <a:r>
              <a:rPr sz="2397" b="1" spc="-13" dirty="0">
                <a:latin typeface="Arial"/>
                <a:cs typeface="Arial"/>
              </a:rPr>
              <a:t>object</a:t>
            </a:r>
            <a:r>
              <a:rPr sz="2397" spc="-13" dirty="0">
                <a:latin typeface="Arial"/>
                <a:cs typeface="Arial"/>
              </a:rPr>
              <a:t>.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90700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308" y="2815909"/>
            <a:ext cx="4964651" cy="155672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perform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pre-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or </a:t>
            </a:r>
            <a:r>
              <a:rPr sz="2397" spc="-13" dirty="0">
                <a:latin typeface="Arial"/>
                <a:cs typeface="Arial"/>
              </a:rPr>
              <a:t>postprocessing</a:t>
            </a:r>
            <a:endParaRPr sz="2397">
              <a:latin typeface="Arial"/>
              <a:cs typeface="Arial"/>
            </a:endParaRPr>
          </a:p>
          <a:p>
            <a:pPr marL="16913" marR="76952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Often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creating/initialising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expensive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3707128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5922" y="958330"/>
            <a:ext cx="4647389" cy="464738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806" y="523232"/>
            <a:ext cx="1782573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Proxy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504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152" y="1649034"/>
            <a:ext cx="5845790" cy="3109206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52826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Service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wish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control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to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Proxy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controls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Service.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May</a:t>
            </a:r>
            <a:r>
              <a:rPr sz="2397" spc="-33" dirty="0">
                <a:latin typeface="Arial"/>
                <a:cs typeface="Arial"/>
              </a:rPr>
              <a:t> be </a:t>
            </a:r>
            <a:r>
              <a:rPr sz="2397" dirty="0">
                <a:latin typeface="Arial"/>
                <a:cs typeface="Arial"/>
              </a:rPr>
              <a:t>responsible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creating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destroying </a:t>
            </a:r>
            <a:r>
              <a:rPr sz="2397" dirty="0">
                <a:latin typeface="Arial"/>
                <a:cs typeface="Arial"/>
              </a:rPr>
              <a:t>Service,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some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other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processing</a:t>
            </a:r>
            <a:endParaRPr sz="2397">
              <a:latin typeface="Arial"/>
              <a:cs typeface="Arial"/>
            </a:endParaRPr>
          </a:p>
          <a:p>
            <a:pPr marL="16913" marR="470170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ServiceInterface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both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Proxy,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have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an </a:t>
            </a:r>
            <a:r>
              <a:rPr sz="2397" dirty="0">
                <a:latin typeface="Arial"/>
                <a:cs typeface="Arial"/>
              </a:rPr>
              <a:t>identical</a:t>
            </a:r>
            <a:r>
              <a:rPr sz="2397" spc="-8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504" y="254169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504" y="3707128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5922" y="958330"/>
            <a:ext cx="4647389" cy="464738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806" y="503740"/>
            <a:ext cx="1782573" cy="877762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5593" spc="-13" dirty="0">
                <a:latin typeface="Trebuchet MS"/>
                <a:cs typeface="Trebuchet MS"/>
              </a:rPr>
              <a:t>Proxy</a:t>
            </a:r>
            <a:endParaRPr sz="5593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3" y="1650472"/>
            <a:ext cx="363110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Example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references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5073" y="3096457"/>
            <a:ext cx="5971457" cy="8597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738">
              <a:lnSpc>
                <a:spcPts val="2024"/>
              </a:lnSpc>
            </a:pPr>
            <a:fld id="{81D60167-4931-47E6-BA6A-407CBD079E47}" type="slidenum">
              <a:rPr spc="-33" dirty="0"/>
              <a:pPr marL="50738">
                <a:lnSpc>
                  <a:spcPts val="2024"/>
                </a:lnSpc>
              </a:pPr>
              <a:t>63</a:t>
            </a:fld>
            <a:endParaRPr spc="-33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806" y="523232"/>
            <a:ext cx="1782573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Proxy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3" y="1649033"/>
            <a:ext cx="5621700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Example: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image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document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editor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70" y="2085291"/>
            <a:ext cx="10169457" cy="754843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Proxy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stores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image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extent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(width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height)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account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placement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in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document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without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actually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loading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image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6448" y="3025456"/>
            <a:ext cx="7130888" cy="351027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250" y="112172"/>
            <a:ext cx="1782573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Proxy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3020" y="133097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668" y="1237973"/>
            <a:ext cx="4004023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Typical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pattern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658" y="176532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314" y="1674231"/>
            <a:ext cx="754971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b="1" dirty="0">
                <a:latin typeface="Arial"/>
                <a:cs typeface="Arial"/>
              </a:rPr>
              <a:t>Remote</a:t>
            </a:r>
            <a:r>
              <a:rPr sz="2397" b="1" spc="-47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proxy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local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represents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remote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752" y="220014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487" y="2109050"/>
            <a:ext cx="9690836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166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ATM </a:t>
            </a:r>
            <a:r>
              <a:rPr sz="2397" dirty="0">
                <a:latin typeface="Arial"/>
                <a:cs typeface="Arial"/>
              </a:rPr>
              <a:t>may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have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remote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bank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server</a:t>
            </a:r>
            <a:endParaRPr sz="239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658" y="263641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8314" y="2543395"/>
            <a:ext cx="8153494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b="1" dirty="0">
                <a:latin typeface="Arial"/>
                <a:cs typeface="Arial"/>
              </a:rPr>
              <a:t>Virtual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proxy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creates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expensive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demand</a:t>
            </a:r>
            <a:endParaRPr sz="239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9752" y="307123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5487" y="2979670"/>
            <a:ext cx="9976656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for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expensive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elements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(e.g.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images)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loading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document</a:t>
            </a:r>
            <a:endParaRPr sz="239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658" y="350558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8314" y="3343542"/>
            <a:ext cx="9841357" cy="903514"/>
          </a:xfrm>
          <a:prstGeom prst="rect">
            <a:avLst/>
          </a:prstGeom>
        </p:spPr>
        <p:txBody>
          <a:bodyPr vert="horz" wrap="square" lIns="0" tIns="87945" rIns="0" bIns="0" rtlCol="0">
            <a:spAutoFit/>
          </a:bodyPr>
          <a:lstStyle/>
          <a:p>
            <a:pPr marL="16913">
              <a:spcBef>
                <a:spcPts val="692"/>
              </a:spcBef>
            </a:pPr>
            <a:r>
              <a:rPr sz="2397" b="1" dirty="0">
                <a:latin typeface="Arial"/>
                <a:cs typeface="Arial"/>
              </a:rPr>
              <a:t>Protection</a:t>
            </a:r>
            <a:r>
              <a:rPr sz="2397" b="1" spc="-27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proxy</a:t>
            </a:r>
            <a:r>
              <a:rPr sz="2397" b="1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controls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based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access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rights</a:t>
            </a:r>
            <a:endParaRPr sz="2397">
              <a:latin typeface="Arial"/>
              <a:cs typeface="Arial"/>
            </a:endParaRPr>
          </a:p>
          <a:p>
            <a:pPr marL="16913">
              <a:spcBef>
                <a:spcPts val="553"/>
              </a:spcBef>
            </a:pPr>
            <a:r>
              <a:rPr sz="2397" b="1" dirty="0">
                <a:latin typeface="Arial"/>
                <a:cs typeface="Arial"/>
              </a:rPr>
              <a:t>Smart</a:t>
            </a:r>
            <a:r>
              <a:rPr sz="2397" b="1" spc="-4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proxy</a:t>
            </a:r>
            <a:r>
              <a:rPr sz="2397" b="1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performs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additional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processing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accessing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object</a:t>
            </a:r>
            <a:endParaRPr sz="239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658" y="394231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9752" y="437665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5487" y="4285564"/>
            <a:ext cx="10215122" cy="200255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3264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count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number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references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freed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there </a:t>
            </a:r>
            <a:r>
              <a:rPr sz="2397" dirty="0">
                <a:latin typeface="Arial"/>
                <a:cs typeface="Arial"/>
              </a:rPr>
              <a:t>are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more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references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</a:t>
            </a:r>
            <a:r>
              <a:rPr sz="2397" b="1" dirty="0">
                <a:latin typeface="Arial"/>
                <a:cs typeface="Arial"/>
              </a:rPr>
              <a:t>smart</a:t>
            </a:r>
            <a:r>
              <a:rPr sz="2397" b="1" spc="-27" dirty="0">
                <a:latin typeface="Arial"/>
                <a:cs typeface="Arial"/>
              </a:rPr>
              <a:t> </a:t>
            </a:r>
            <a:r>
              <a:rPr sz="2397" b="1" spc="-13" dirty="0">
                <a:latin typeface="Arial"/>
                <a:cs typeface="Arial"/>
              </a:rPr>
              <a:t>pointer</a:t>
            </a:r>
            <a:r>
              <a:rPr sz="2397" spc="-13" dirty="0">
                <a:latin typeface="Arial"/>
                <a:cs typeface="Arial"/>
              </a:rPr>
              <a:t>)</a:t>
            </a:r>
            <a:endParaRPr sz="2397">
              <a:latin typeface="Arial"/>
              <a:cs typeface="Arial"/>
            </a:endParaRPr>
          </a:p>
          <a:p>
            <a:pPr marL="16913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loading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persistent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into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memory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upon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first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reference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59"/>
              </a:spcBef>
            </a:pPr>
            <a:r>
              <a:rPr sz="2397" dirty="0">
                <a:latin typeface="Arial"/>
                <a:cs typeface="Arial"/>
              </a:rPr>
              <a:t>e.g.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checking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locked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before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accessed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other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can’t </a:t>
            </a:r>
            <a:r>
              <a:rPr sz="2397" dirty="0">
                <a:latin typeface="Arial"/>
                <a:cs typeface="Arial"/>
              </a:rPr>
              <a:t>change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it</a:t>
            </a:r>
            <a:endParaRPr sz="239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9752" y="51782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9752" y="561305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806" y="523232"/>
            <a:ext cx="1782573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Proxy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4" y="1649033"/>
            <a:ext cx="743302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Pros: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70" y="2015781"/>
            <a:ext cx="9934375" cy="2103672"/>
          </a:xfrm>
          <a:prstGeom prst="rect">
            <a:avLst/>
          </a:prstGeom>
        </p:spPr>
        <p:txBody>
          <a:bodyPr vert="horz" wrap="square" lIns="0" tIns="86252" rIns="0" bIns="0" rtlCol="0">
            <a:spAutoFit/>
          </a:bodyPr>
          <a:lstStyle/>
          <a:p>
            <a:pPr marL="16913">
              <a:spcBef>
                <a:spcPts val="678"/>
              </a:spcBef>
            </a:pP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control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real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without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knowing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about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it</a:t>
            </a:r>
            <a:endParaRPr sz="2397">
              <a:latin typeface="Arial"/>
              <a:cs typeface="Arial"/>
            </a:endParaRPr>
          </a:p>
          <a:p>
            <a:pPr marL="16913" marR="6765">
              <a:spcBef>
                <a:spcPts val="545"/>
              </a:spcBef>
            </a:pP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manage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lifecycle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when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don’t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care </a:t>
            </a:r>
            <a:r>
              <a:rPr sz="2397" dirty="0">
                <a:latin typeface="Arial"/>
                <a:cs typeface="Arial"/>
              </a:rPr>
              <a:t>about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47" dirty="0">
                <a:latin typeface="Arial"/>
                <a:cs typeface="Arial"/>
              </a:rPr>
              <a:t>it</a:t>
            </a:r>
            <a:endParaRPr sz="2397">
              <a:latin typeface="Arial"/>
              <a:cs typeface="Arial"/>
            </a:endParaRPr>
          </a:p>
          <a:p>
            <a:pPr marL="16913" marR="331487">
              <a:lnSpc>
                <a:spcPts val="3436"/>
              </a:lnSpc>
              <a:spcBef>
                <a:spcPts val="120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works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even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if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isn’t</a:t>
            </a:r>
            <a:r>
              <a:rPr sz="2397" spc="-1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ready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not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available </a:t>
            </a:r>
            <a:r>
              <a:rPr sz="2397" spc="-40" dirty="0">
                <a:latin typeface="Arial"/>
                <a:cs typeface="Arial"/>
              </a:rPr>
              <a:t>You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can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introduce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new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proxies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without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changing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clients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2611201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214" y="341278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214" y="384760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308" y="4281949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9043" y="4190857"/>
            <a:ext cx="2969827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Open-</a:t>
            </a:r>
            <a:r>
              <a:rPr sz="2397" dirty="0">
                <a:latin typeface="Arial"/>
                <a:cs typeface="Arial"/>
              </a:rPr>
              <a:t>closed</a:t>
            </a:r>
            <a:r>
              <a:rPr sz="2397" spc="-13" dirty="0">
                <a:latin typeface="Arial"/>
                <a:cs typeface="Arial"/>
              </a:rPr>
              <a:t> principle</a:t>
            </a:r>
            <a:endParaRPr sz="239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6576" y="4718679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4223" y="4627114"/>
            <a:ext cx="827019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spc="-13" dirty="0">
                <a:latin typeface="Arial"/>
                <a:cs typeface="Arial"/>
              </a:rPr>
              <a:t>Cons:</a:t>
            </a:r>
            <a:endParaRPr sz="239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6214" y="5153024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1870" y="5061934"/>
            <a:ext cx="10400313" cy="118784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code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may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become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more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complicated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since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you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introduce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lot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of </a:t>
            </a:r>
            <a:r>
              <a:rPr sz="2397" dirty="0">
                <a:latin typeface="Arial"/>
                <a:cs typeface="Arial"/>
              </a:rPr>
              <a:t>new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classes</a:t>
            </a:r>
            <a:endParaRPr sz="2397">
              <a:latin typeface="Arial"/>
              <a:cs typeface="Arial"/>
            </a:endParaRPr>
          </a:p>
          <a:p>
            <a:pPr marL="16913">
              <a:spcBef>
                <a:spcPts val="545"/>
              </a:spcBef>
            </a:pP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response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might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get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delayed</a:t>
            </a:r>
            <a:endParaRPr sz="239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214" y="5954606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71" y="399232"/>
            <a:ext cx="9646695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Other</a:t>
            </a:r>
            <a:r>
              <a:rPr spc="246" dirty="0"/>
              <a:t> </a:t>
            </a:r>
            <a:r>
              <a:rPr dirty="0"/>
              <a:t>Structural</a:t>
            </a:r>
            <a:r>
              <a:rPr spc="213" dirty="0"/>
              <a:t> </a:t>
            </a:r>
            <a:r>
              <a:rPr spc="-13" dirty="0"/>
              <a:t>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6576" y="174203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224" y="1649033"/>
            <a:ext cx="3614191" cy="385961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Not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original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GoF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list: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214" y="217638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870" y="2085291"/>
            <a:ext cx="6978078" cy="2727499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b="1" dirty="0">
                <a:latin typeface="Arial"/>
                <a:cs typeface="Arial"/>
              </a:rPr>
              <a:t>Front</a:t>
            </a:r>
            <a:r>
              <a:rPr sz="2397" b="1" spc="-67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Controller</a:t>
            </a:r>
            <a:r>
              <a:rPr sz="2397" b="1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controller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handles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all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requests </a:t>
            </a:r>
            <a:r>
              <a:rPr sz="2397" dirty="0">
                <a:latin typeface="Arial"/>
                <a:cs typeface="Arial"/>
              </a:rPr>
              <a:t>directed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website</a:t>
            </a:r>
            <a:endParaRPr sz="2397">
              <a:latin typeface="Arial"/>
              <a:cs typeface="Arial"/>
            </a:endParaRPr>
          </a:p>
          <a:p>
            <a:pPr marL="16913" marR="380533">
              <a:spcBef>
                <a:spcPts val="545"/>
              </a:spcBef>
            </a:pPr>
            <a:r>
              <a:rPr sz="2397" b="1" dirty="0">
                <a:latin typeface="Arial"/>
                <a:cs typeface="Arial"/>
              </a:rPr>
              <a:t>Marker</a:t>
            </a:r>
            <a:r>
              <a:rPr sz="2397" b="1" spc="-53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Interface</a:t>
            </a:r>
            <a:r>
              <a:rPr sz="2397" b="1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is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used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2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attach </a:t>
            </a:r>
            <a:r>
              <a:rPr sz="2397" dirty="0">
                <a:latin typeface="Arial"/>
                <a:cs typeface="Arial"/>
              </a:rPr>
              <a:t>metadata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classes</a:t>
            </a:r>
            <a:endParaRPr sz="2397">
              <a:latin typeface="Arial"/>
              <a:cs typeface="Arial"/>
            </a:endParaRPr>
          </a:p>
          <a:p>
            <a:pPr marL="16913" marR="249461">
              <a:spcBef>
                <a:spcPts val="545"/>
              </a:spcBef>
            </a:pPr>
            <a:r>
              <a:rPr sz="2397" b="1" spc="-27" dirty="0">
                <a:latin typeface="Arial"/>
                <a:cs typeface="Arial"/>
              </a:rPr>
              <a:t>Twin</a:t>
            </a:r>
            <a:r>
              <a:rPr sz="2397" b="1" spc="-60" dirty="0">
                <a:latin typeface="Arial"/>
                <a:cs typeface="Arial"/>
              </a:rPr>
              <a:t> </a:t>
            </a:r>
            <a:r>
              <a:rPr sz="2397" b="1" dirty="0">
                <a:latin typeface="Arial"/>
                <a:cs typeface="Arial"/>
              </a:rPr>
              <a:t>Pattern</a:t>
            </a:r>
            <a:r>
              <a:rPr sz="2397" b="1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mimics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multiple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inheritance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by </a:t>
            </a:r>
            <a:r>
              <a:rPr sz="2397" dirty="0">
                <a:latin typeface="Arial"/>
                <a:cs typeface="Arial"/>
              </a:rPr>
              <a:t>maintaining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two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closely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coupled</a:t>
            </a:r>
            <a:r>
              <a:rPr sz="2397" spc="-6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classes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each </a:t>
            </a:r>
            <a:r>
              <a:rPr sz="2397" dirty="0">
                <a:latin typeface="Arial"/>
                <a:cs typeface="Arial"/>
              </a:rPr>
              <a:t>inherit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from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different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class</a:t>
            </a:r>
            <a:endParaRPr sz="239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214" y="2976510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214" y="3778092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8343" y="1662913"/>
            <a:ext cx="3277117" cy="33151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96810-71B4-EFBB-437C-C6CC6450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t">
            <a:normAutofit/>
          </a:bodyPr>
          <a:lstStyle/>
          <a:p>
            <a:r>
              <a:rPr lang="en-ZA" sz="4400" spc="-10" dirty="0"/>
              <a:t>Adapter</a:t>
            </a:r>
            <a:endParaRPr lang="en-US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B92D8C-EC81-CBBE-5DC8-BE9893381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93201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ject 8">
            <a:extLst>
              <a:ext uri="{FF2B5EF4-FFF2-40B4-BE49-F238E27FC236}">
                <a16:creationId xmlns:a16="http://schemas.microsoft.com/office/drawing/2014/main" id="{B79547DC-2D74-3130-3A87-DB805B8AC8C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9266" y="2225615"/>
            <a:ext cx="2079002" cy="22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0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722" y="599566"/>
            <a:ext cx="14194622" cy="848074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Adapter</a:t>
            </a:r>
            <a:r>
              <a:rPr spc="220" dirty="0"/>
              <a:t> </a:t>
            </a:r>
            <a:r>
              <a:rPr dirty="0"/>
              <a:t>–</a:t>
            </a:r>
            <a:r>
              <a:rPr spc="226" dirty="0"/>
              <a:t> </a:t>
            </a:r>
            <a:r>
              <a:rPr dirty="0"/>
              <a:t>Object</a:t>
            </a:r>
            <a:r>
              <a:rPr spc="-87" dirty="0"/>
              <a:t> </a:t>
            </a: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960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054" y="1582856"/>
            <a:ext cx="10210048" cy="1733188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lnSpc>
                <a:spcPct val="119000"/>
              </a:lnSpc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Client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(a.k.a.</a:t>
            </a:r>
            <a:r>
              <a:rPr sz="2397" spc="-93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Target)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–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defines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specific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27" dirty="0">
                <a:latin typeface="Arial"/>
                <a:cs typeface="Arial"/>
              </a:rPr>
              <a:t>uses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-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collaborates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with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objects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conforming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</a:t>
            </a:r>
            <a:endParaRPr sz="2397">
              <a:latin typeface="Arial"/>
              <a:cs typeface="Arial"/>
            </a:endParaRPr>
          </a:p>
          <a:p>
            <a:pPr marL="16913" marR="153905">
              <a:lnSpc>
                <a:spcPct val="118900"/>
              </a:lnSpc>
              <a:spcBef>
                <a:spcPts val="13"/>
              </a:spcBef>
            </a:pPr>
            <a:r>
              <a:rPr sz="2397" dirty="0">
                <a:latin typeface="Arial"/>
                <a:cs typeface="Arial"/>
              </a:rPr>
              <a:t>Service</a:t>
            </a:r>
            <a:r>
              <a:rPr sz="2397" spc="-7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(a.k.a.</a:t>
            </a:r>
            <a:r>
              <a:rPr sz="2397" spc="-166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Adaptee)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-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defines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existing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that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needs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adapting </a:t>
            </a:r>
            <a:r>
              <a:rPr sz="2397" dirty="0">
                <a:latin typeface="Arial"/>
                <a:cs typeface="Arial"/>
              </a:rPr>
              <a:t>Adapter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-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adapts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of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Service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Client</a:t>
            </a:r>
            <a:r>
              <a:rPr sz="2397" spc="-27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interface</a:t>
            </a:r>
            <a:endParaRPr sz="239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960" y="2179747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960" y="2614566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60" y="3049385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94" y="3451260"/>
            <a:ext cx="5741388" cy="3167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94379" y="537860"/>
            <a:ext cx="10989712" cy="877762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dirty="0"/>
              <a:t>Adapter</a:t>
            </a:r>
            <a:r>
              <a:rPr spc="220" dirty="0"/>
              <a:t> </a:t>
            </a:r>
            <a:r>
              <a:rPr dirty="0"/>
              <a:t>–</a:t>
            </a:r>
            <a:r>
              <a:rPr spc="226" dirty="0"/>
              <a:t> </a:t>
            </a:r>
            <a:r>
              <a:rPr dirty="0"/>
              <a:t>Object</a:t>
            </a:r>
            <a:r>
              <a:rPr spc="-87" dirty="0"/>
              <a:t> </a:t>
            </a:r>
            <a:r>
              <a:rPr spc="-13" dirty="0"/>
              <a:t>Adapter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653" y="1743473"/>
            <a:ext cx="136991" cy="182677"/>
          </a:xfrm>
          <a:prstGeom prst="rect">
            <a:avLst/>
          </a:prstGeom>
        </p:spPr>
        <p:txBody>
          <a:bodyPr vert="horz" wrap="square" lIns="0" tIns="18604" rIns="0" bIns="0" rtlCol="0">
            <a:spAutoFit/>
          </a:bodyPr>
          <a:lstStyle/>
          <a:p>
            <a:pPr marL="16913">
              <a:spcBef>
                <a:spcPts val="146"/>
              </a:spcBef>
            </a:pPr>
            <a:r>
              <a:rPr sz="1065" spc="-67" dirty="0">
                <a:latin typeface="Wingdings"/>
                <a:cs typeface="Wingdings"/>
              </a:rPr>
              <a:t></a:t>
            </a:r>
            <a:endParaRPr sz="1065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237" y="1652382"/>
            <a:ext cx="9049854" cy="1123727"/>
          </a:xfrm>
          <a:prstGeom prst="rect">
            <a:avLst/>
          </a:prstGeom>
        </p:spPr>
        <p:txBody>
          <a:bodyPr vert="horz" wrap="square" lIns="0" tIns="16912" rIns="0" bIns="0" rtlCol="0">
            <a:spAutoFit/>
          </a:bodyPr>
          <a:lstStyle/>
          <a:p>
            <a:pPr marL="16913" marR="6765">
              <a:spcBef>
                <a:spcPts val="133"/>
              </a:spcBef>
            </a:pPr>
            <a:r>
              <a:rPr sz="2397" dirty="0">
                <a:latin typeface="Arial"/>
                <a:cs typeface="Arial"/>
              </a:rPr>
              <a:t>Adapter</a:t>
            </a:r>
            <a:r>
              <a:rPr sz="2397" spc="-6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inherits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implements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provided</a:t>
            </a:r>
            <a:r>
              <a:rPr sz="2397" spc="-5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by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spc="-13" dirty="0">
                <a:latin typeface="Arial"/>
                <a:cs typeface="Arial"/>
              </a:rPr>
              <a:t>Client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and</a:t>
            </a:r>
            <a:r>
              <a:rPr sz="2397" spc="-33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uses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composition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to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use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the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interface</a:t>
            </a:r>
            <a:r>
              <a:rPr sz="2397" spc="-40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provided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dirty="0">
                <a:latin typeface="Arial"/>
                <a:cs typeface="Arial"/>
              </a:rPr>
              <a:t>by</a:t>
            </a:r>
            <a:r>
              <a:rPr sz="2397" spc="-47" dirty="0">
                <a:latin typeface="Arial"/>
                <a:cs typeface="Arial"/>
              </a:rPr>
              <a:t> </a:t>
            </a:r>
            <a:r>
              <a:rPr sz="2397" spc="-33" dirty="0">
                <a:latin typeface="Arial"/>
                <a:cs typeface="Arial"/>
              </a:rPr>
              <a:t>the </a:t>
            </a:r>
            <a:r>
              <a:rPr sz="2397" spc="-13" dirty="0">
                <a:latin typeface="Arial"/>
                <a:cs typeface="Arial"/>
              </a:rPr>
              <a:t>Service</a:t>
            </a:r>
            <a:endParaRPr sz="239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94" y="3451750"/>
            <a:ext cx="5741388" cy="31674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584091" y="8667399"/>
            <a:ext cx="3653090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1850">
              <a:lnSpc>
                <a:spcPts val="2024"/>
              </a:lnSpc>
            </a:pPr>
            <a:fld id="{81D60167-4931-47E6-BA6A-407CBD079E47}" type="slidenum">
              <a:rPr spc="-67" dirty="0"/>
              <a:pPr marL="241850">
                <a:lnSpc>
                  <a:spcPts val="2024"/>
                </a:lnSpc>
              </a:pPr>
              <a:t>9</a:t>
            </a:fld>
            <a:endParaRPr spc="-6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412435"/>
      </a:dk2>
      <a:lt2>
        <a:srgbClr val="E2E8E5"/>
      </a:lt2>
      <a:accent1>
        <a:srgbClr val="C34D91"/>
      </a:accent1>
      <a:accent2>
        <a:srgbClr val="B13B4E"/>
      </a:accent2>
      <a:accent3>
        <a:srgbClr val="C36B4D"/>
      </a:accent3>
      <a:accent4>
        <a:srgbClr val="B18B3B"/>
      </a:accent4>
      <a:accent5>
        <a:srgbClr val="A0AA43"/>
      </a:accent5>
      <a:accent6>
        <a:srgbClr val="75B13B"/>
      </a:accent6>
      <a:hlink>
        <a:srgbClr val="31935A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2785</Words>
  <Application>Microsoft Macintosh PowerPoint</Application>
  <PresentationFormat>Widescreen</PresentationFormat>
  <Paragraphs>470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Aptos</vt:lpstr>
      <vt:lpstr>Arial</vt:lpstr>
      <vt:lpstr>AvenirNext LT Pro Medium</vt:lpstr>
      <vt:lpstr>Calibri</vt:lpstr>
      <vt:lpstr>Gill Sans Nova</vt:lpstr>
      <vt:lpstr>Times New Roman</vt:lpstr>
      <vt:lpstr>Trebuchet MS</vt:lpstr>
      <vt:lpstr>Wingdings</vt:lpstr>
      <vt:lpstr>ConfettiVTI</vt:lpstr>
      <vt:lpstr>Design Patterns II</vt:lpstr>
      <vt:lpstr>Today: Structural Patterns</vt:lpstr>
      <vt:lpstr>Structural Design Patterns</vt:lpstr>
      <vt:lpstr>Consider</vt:lpstr>
      <vt:lpstr>Adapter Pattern</vt:lpstr>
      <vt:lpstr>Consider</vt:lpstr>
      <vt:lpstr>Adapter</vt:lpstr>
      <vt:lpstr>Adapter – Object Adapter</vt:lpstr>
      <vt:lpstr>Adapter – Object Adapter</vt:lpstr>
      <vt:lpstr>Adapter – Object Adapter</vt:lpstr>
      <vt:lpstr>Adapter – Class Adapter</vt:lpstr>
      <vt:lpstr>Adapter – Object vs Class</vt:lpstr>
      <vt:lpstr>Adapter</vt:lpstr>
      <vt:lpstr>Adapter</vt:lpstr>
      <vt:lpstr>Bridge Pattern</vt:lpstr>
      <vt:lpstr>Bridge</vt:lpstr>
      <vt:lpstr>Bridge</vt:lpstr>
      <vt:lpstr>Bridge</vt:lpstr>
      <vt:lpstr>Bridge</vt:lpstr>
      <vt:lpstr>Bridge</vt:lpstr>
      <vt:lpstr>Bridge vs Adapter</vt:lpstr>
      <vt:lpstr>Bridge</vt:lpstr>
      <vt:lpstr>Bridge</vt:lpstr>
      <vt:lpstr>Composite Pattern</vt:lpstr>
      <vt:lpstr>Consider</vt:lpstr>
      <vt:lpstr>Composite</vt:lpstr>
      <vt:lpstr>Composite</vt:lpstr>
      <vt:lpstr>Composite</vt:lpstr>
      <vt:lpstr>Composite</vt:lpstr>
      <vt:lpstr>Composite</vt:lpstr>
      <vt:lpstr>Decorator</vt:lpstr>
      <vt:lpstr>Decorator</vt:lpstr>
      <vt:lpstr>Decorator</vt:lpstr>
      <vt:lpstr>Decorator</vt:lpstr>
      <vt:lpstr>Decorator</vt:lpstr>
      <vt:lpstr>Decorator</vt:lpstr>
      <vt:lpstr>Decorators</vt:lpstr>
      <vt:lpstr>Decorators</vt:lpstr>
      <vt:lpstr>Pizza Decorators </vt:lpstr>
      <vt:lpstr>Decorator</vt:lpstr>
      <vt:lpstr>Decorator vs Adapter</vt:lpstr>
      <vt:lpstr>Decorator</vt:lpstr>
      <vt:lpstr>Facade</vt:lpstr>
      <vt:lpstr>Facade</vt:lpstr>
      <vt:lpstr>Facade</vt:lpstr>
      <vt:lpstr>Facade</vt:lpstr>
      <vt:lpstr>Facade</vt:lpstr>
      <vt:lpstr>Facade</vt:lpstr>
      <vt:lpstr>Facade</vt:lpstr>
      <vt:lpstr>Flyweight</vt:lpstr>
      <vt:lpstr>Flyweight</vt:lpstr>
      <vt:lpstr>Flyweight</vt:lpstr>
      <vt:lpstr>Flyweight</vt:lpstr>
      <vt:lpstr>Flyweight</vt:lpstr>
      <vt:lpstr>Flyweight</vt:lpstr>
      <vt:lpstr>Flyweight</vt:lpstr>
      <vt:lpstr>Flyweight</vt:lpstr>
      <vt:lpstr>Flyweight</vt:lpstr>
      <vt:lpstr>Flyweight</vt:lpstr>
      <vt:lpstr>Flyweight</vt:lpstr>
      <vt:lpstr>Proxy</vt:lpstr>
      <vt:lpstr>Proxy</vt:lpstr>
      <vt:lpstr>PowerPoint Presentation</vt:lpstr>
      <vt:lpstr>Proxy</vt:lpstr>
      <vt:lpstr>Proxy</vt:lpstr>
      <vt:lpstr>Proxy</vt:lpstr>
      <vt:lpstr>Other Structural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Nhlanhla Nkosi</dc:creator>
  <cp:lastModifiedBy>Nhlanhla Nkosi</cp:lastModifiedBy>
  <cp:revision>4</cp:revision>
  <dcterms:created xsi:type="dcterms:W3CDTF">2024-04-28T18:52:46Z</dcterms:created>
  <dcterms:modified xsi:type="dcterms:W3CDTF">2024-04-29T20:28:42Z</dcterms:modified>
</cp:coreProperties>
</file>